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67" r:id="rId1"/>
  </p:sldMasterIdLst>
  <p:notesMasterIdLst>
    <p:notesMasterId r:id="rId42"/>
  </p:notesMasterIdLst>
  <p:handoutMasterIdLst>
    <p:handoutMasterId r:id="rId43"/>
  </p:handoutMasterIdLst>
  <p:sldIdLst>
    <p:sldId id="1860" r:id="rId2"/>
    <p:sldId id="1861" r:id="rId3"/>
    <p:sldId id="2076138885" r:id="rId4"/>
    <p:sldId id="2076138886" r:id="rId5"/>
    <p:sldId id="2076138887" r:id="rId6"/>
    <p:sldId id="2076138895" r:id="rId7"/>
    <p:sldId id="2076138888" r:id="rId8"/>
    <p:sldId id="757" r:id="rId9"/>
    <p:sldId id="761" r:id="rId10"/>
    <p:sldId id="758" r:id="rId11"/>
    <p:sldId id="762" r:id="rId12"/>
    <p:sldId id="764" r:id="rId13"/>
    <p:sldId id="2076138894" r:id="rId14"/>
    <p:sldId id="2076138893" r:id="rId15"/>
    <p:sldId id="2076138889" r:id="rId16"/>
    <p:sldId id="2076138890" r:id="rId17"/>
    <p:sldId id="767" r:id="rId18"/>
    <p:sldId id="4301" r:id="rId19"/>
    <p:sldId id="768" r:id="rId20"/>
    <p:sldId id="769" r:id="rId21"/>
    <p:sldId id="4298" r:id="rId22"/>
    <p:sldId id="777" r:id="rId23"/>
    <p:sldId id="778" r:id="rId24"/>
    <p:sldId id="779" r:id="rId25"/>
    <p:sldId id="2076138891" r:id="rId26"/>
    <p:sldId id="774" r:id="rId27"/>
    <p:sldId id="2076138896" r:id="rId28"/>
    <p:sldId id="4299" r:id="rId29"/>
    <p:sldId id="1882" r:id="rId30"/>
    <p:sldId id="1888" r:id="rId31"/>
    <p:sldId id="1891" r:id="rId32"/>
    <p:sldId id="1892" r:id="rId33"/>
    <p:sldId id="2076137671" r:id="rId34"/>
    <p:sldId id="2076137672" r:id="rId35"/>
    <p:sldId id="2076138892" r:id="rId36"/>
    <p:sldId id="4297" r:id="rId37"/>
    <p:sldId id="2076137673" r:id="rId38"/>
    <p:sldId id="4294" r:id="rId39"/>
    <p:sldId id="1840" r:id="rId40"/>
    <p:sldId id="4296"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2076138885"/>
            <p14:sldId id="2076138886"/>
            <p14:sldId id="2076138887"/>
            <p14:sldId id="2076138895"/>
            <p14:sldId id="2076138888"/>
            <p14:sldId id="757"/>
            <p14:sldId id="761"/>
            <p14:sldId id="758"/>
            <p14:sldId id="762"/>
            <p14:sldId id="764"/>
            <p14:sldId id="2076138894"/>
            <p14:sldId id="2076138893"/>
            <p14:sldId id="2076138889"/>
            <p14:sldId id="2076138890"/>
            <p14:sldId id="767"/>
            <p14:sldId id="4301"/>
            <p14:sldId id="768"/>
            <p14:sldId id="769"/>
            <p14:sldId id="4298"/>
            <p14:sldId id="777"/>
            <p14:sldId id="778"/>
            <p14:sldId id="779"/>
            <p14:sldId id="2076138891"/>
            <p14:sldId id="774"/>
            <p14:sldId id="2076138896"/>
            <p14:sldId id="4299"/>
            <p14:sldId id="1882"/>
            <p14:sldId id="1888"/>
            <p14:sldId id="1891"/>
            <p14:sldId id="1892"/>
            <p14:sldId id="2076137671"/>
            <p14:sldId id="2076137672"/>
            <p14:sldId id="2076138892"/>
            <p14:sldId id="4297"/>
            <p14:sldId id="2076137673"/>
            <p14:sldId id="4294"/>
          </p14:sldIdLst>
        </p14:section>
        <p14:section name="Quiz" id="{0E90B868-B0A6-49CD-99C7-D93DFFF9C985}">
          <p14:sldIdLst>
            <p14:sldId id="1840"/>
            <p14:sldId id="42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372"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1" Type="http://schemas.openxmlformats.org/officeDocument/2006/relationships/image" Target="../media/image9.jpeg"/></Relationships>
</file>

<file path=ppt/diagrams/_rels/data2.xml.rels><?xml version="1.0" encoding="UTF-8" standalone="yes"?>
<Relationships xmlns="http://schemas.openxmlformats.org/package/2006/relationships"><Relationship Id="rId1" Type="http://schemas.openxmlformats.org/officeDocument/2006/relationships/image" Target="../media/image10.jpeg"/></Relationships>
</file>

<file path=ppt/diagrams/_rels/data3.xml.rels><?xml version="1.0" encoding="UTF-8" standalone="yes"?>
<Relationships xmlns="http://schemas.openxmlformats.org/package/2006/relationships"><Relationship Id="rId1" Type="http://schemas.openxmlformats.org/officeDocument/2006/relationships/image" Target="../media/image11.jpeg"/></Relationships>
</file>

<file path=ppt/diagrams/_rels/data4.xml.rels><?xml version="1.0" encoding="UTF-8" standalone="yes"?>
<Relationships xmlns="http://schemas.openxmlformats.org/package/2006/relationships"><Relationship Id="rId1" Type="http://schemas.openxmlformats.org/officeDocument/2006/relationships/image" Target="../media/image12.jpeg"/></Relationships>
</file>

<file path=ppt/diagrams/_rels/data5.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2.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2/24/2022 10:07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2/24/2022 10:06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2/24/2022 10:06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2/24/2022 10:06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31387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324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554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324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2/24/2022 10:06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2/24/2022 10:06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4941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2/24/2022 10:06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2/24/2022 10:06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394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5FAFDE-5384-475F-AC55-2D8BC34AA4C7}" type="slidenum">
              <a:rPr lang="en-AU" smtClean="0"/>
              <a:t>13</a:t>
            </a:fld>
            <a:endParaRPr lang="en-AU"/>
          </a:p>
        </p:txBody>
      </p:sp>
    </p:spTree>
    <p:extLst>
      <p:ext uri="{BB962C8B-B14F-4D97-AF65-F5344CB8AC3E}">
        <p14:creationId xmlns:p14="http://schemas.microsoft.com/office/powerpoint/2010/main" val="4268562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2/24/2022 10:06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54241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2/24/2022 10:06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000920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2/24/2022 10:06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964523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2/24/2022 10:06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076801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2/24/2022 10:06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611522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9410424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989913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2588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723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448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512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875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7958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2/24/2022</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44376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972445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5501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797926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353A-82E8-444C-88D2-CC82B2894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637075-7CCF-4874-ADD3-A1A7F2587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B1B165-1BA3-45D3-984E-7900F02593D4}"/>
              </a:ext>
            </a:extLst>
          </p:cNvPr>
          <p:cNvSpPr>
            <a:spLocks noGrp="1"/>
          </p:cNvSpPr>
          <p:nvPr>
            <p:ph type="dt" sz="half" idx="10"/>
          </p:nvPr>
        </p:nvSpPr>
        <p:spPr/>
        <p:txBody>
          <a:bodyPr/>
          <a:lstStyle/>
          <a:p>
            <a:fld id="{FBA2761F-420F-484D-B0B3-E86238C3F7AF}" type="datetimeFigureOut">
              <a:rPr lang="en-US" smtClean="0"/>
              <a:t>2/24/2022</a:t>
            </a:fld>
            <a:endParaRPr lang="en-US"/>
          </a:p>
        </p:txBody>
      </p:sp>
      <p:sp>
        <p:nvSpPr>
          <p:cNvPr id="5" name="Footer Placeholder 4">
            <a:extLst>
              <a:ext uri="{FF2B5EF4-FFF2-40B4-BE49-F238E27FC236}">
                <a16:creationId xmlns:a16="http://schemas.microsoft.com/office/drawing/2014/main" id="{6FC0164E-2469-4BFF-8BBE-D0518ADF1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3ADFB-77CC-4E29-88C8-3ED48BEF6059}"/>
              </a:ext>
            </a:extLst>
          </p:cNvPr>
          <p:cNvSpPr>
            <a:spLocks noGrp="1"/>
          </p:cNvSpPr>
          <p:nvPr>
            <p:ph type="sldNum" sz="quarter" idx="12"/>
          </p:nvPr>
        </p:nvSpPr>
        <p:spPr/>
        <p:txBody>
          <a:bodyPr/>
          <a:lstStyle/>
          <a:p>
            <a:fld id="{4984DEE6-306D-41A4-AE47-428E8897B29C}" type="slidenum">
              <a:rPr lang="en-US" smtClean="0"/>
              <a:t>‹#›</a:t>
            </a:fld>
            <a:endParaRPr lang="en-US"/>
          </a:p>
        </p:txBody>
      </p:sp>
    </p:spTree>
    <p:extLst>
      <p:ext uri="{BB962C8B-B14F-4D97-AF65-F5344CB8AC3E}">
        <p14:creationId xmlns:p14="http://schemas.microsoft.com/office/powerpoint/2010/main" val="3635232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6182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058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38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329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96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30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310060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1822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573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105638" y="6482138"/>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CFE732E4-2C96-4884-8961-29F80AA6702B}" type="slidenum">
              <a:rPr lang="en-US" sz="2000" smtClean="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553372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90" r:id="rId22"/>
    <p:sldLayoutId id="2147484791"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graph/permissions-reference" TargetMode="Externa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graph/auth-limit-mailbox-access" TargetMode="External"/><Relationship Id="rId2" Type="http://schemas.openxmlformats.org/officeDocument/2006/relationships/hyperlink" Target="https://docs.microsoft.com/en-us/microsoftteams/platform/graph-api/rsc/resource-specific-consent" TargetMode="External"/><Relationship Id="rId1" Type="http://schemas.openxmlformats.org/officeDocument/2006/relationships/slideLayout" Target="../slideLayouts/slideLayout18.xml"/><Relationship Id="rId4" Type="http://schemas.openxmlformats.org/officeDocument/2006/relationships/hyperlink" Target="https://devblogs.microsoft.com/microsoft365dev/controlling-app-access-on-specific-sharepoint-site-collectio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5.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learn/modules/identity-permissions-consent/"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6.jpeg"/></Relationships>
</file>

<file path=ppt/slides/_rels/slide36.xml.rels><?xml version="1.0" encoding="UTF-8" standalone="yes"?>
<Relationships xmlns="http://schemas.openxmlformats.org/package/2006/relationships"><Relationship Id="rId3" Type="http://schemas.openxmlformats.org/officeDocument/2006/relationships/hyperlink" Target="http://aka.ms/GraphBestPractices"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learn/modules/identity-permissions-consent/"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6.jpeg"/></Relationships>
</file>

<file path=ppt/slides/_rels/slide38.xml.rels><?xml version="1.0" encoding="UTF-8" standalone="yes"?>
<Relationships xmlns="http://schemas.openxmlformats.org/package/2006/relationships"><Relationship Id="rId2" Type="http://schemas.openxmlformats.org/officeDocument/2006/relationships/hyperlink" Target="https://graph.microsoft.com/v1.0/groups"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26" Type="http://schemas.openxmlformats.org/officeDocument/2006/relationships/diagramData" Target="../diagrams/data5.xml"/><Relationship Id="rId3" Type="http://schemas.openxmlformats.org/officeDocument/2006/relationships/image" Target="../media/image6.png"/><Relationship Id="rId21" Type="http://schemas.openxmlformats.org/officeDocument/2006/relationships/diagramData" Target="../diagrams/data4.xml"/><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Layout" Target="../diagrams/layout3.xml"/><Relationship Id="rId25" Type="http://schemas.microsoft.com/office/2007/relationships/diagramDrawing" Target="../diagrams/drawing4.xml"/><Relationship Id="rId2" Type="http://schemas.openxmlformats.org/officeDocument/2006/relationships/notesSlide" Target="../notesSlides/notesSlide3.xml"/><Relationship Id="rId16" Type="http://schemas.openxmlformats.org/officeDocument/2006/relationships/diagramData" Target="../diagrams/data3.xml"/><Relationship Id="rId20" Type="http://schemas.microsoft.com/office/2007/relationships/diagramDrawing" Target="../diagrams/drawing3.xml"/><Relationship Id="rId29" Type="http://schemas.openxmlformats.org/officeDocument/2006/relationships/diagramColors" Target="../diagrams/colors5.xml"/><Relationship Id="rId1" Type="http://schemas.openxmlformats.org/officeDocument/2006/relationships/slideLayout" Target="../slideLayouts/slideLayout18.xml"/><Relationship Id="rId6" Type="http://schemas.openxmlformats.org/officeDocument/2006/relationships/diagramData" Target="../diagrams/data1.xml"/><Relationship Id="rId11" Type="http://schemas.openxmlformats.org/officeDocument/2006/relationships/diagramData" Target="../diagrams/data2.xml"/><Relationship Id="rId24" Type="http://schemas.openxmlformats.org/officeDocument/2006/relationships/diagramColors" Target="../diagrams/colors4.xml"/><Relationship Id="rId32" Type="http://schemas.openxmlformats.org/officeDocument/2006/relationships/image" Target="../media/image15.png"/><Relationship Id="rId5" Type="http://schemas.openxmlformats.org/officeDocument/2006/relationships/image" Target="../media/image8.png"/><Relationship Id="rId15" Type="http://schemas.microsoft.com/office/2007/relationships/diagramDrawing" Target="../diagrams/drawing2.xml"/><Relationship Id="rId23" Type="http://schemas.openxmlformats.org/officeDocument/2006/relationships/diagramQuickStyle" Target="../diagrams/quickStyle4.xml"/><Relationship Id="rId28" Type="http://schemas.openxmlformats.org/officeDocument/2006/relationships/diagramQuickStyle" Target="../diagrams/quickStyle5.xml"/><Relationship Id="rId10" Type="http://schemas.microsoft.com/office/2007/relationships/diagramDrawing" Target="../diagrams/drawing1.xml"/><Relationship Id="rId19" Type="http://schemas.openxmlformats.org/officeDocument/2006/relationships/diagramColors" Target="../diagrams/colors3.xml"/><Relationship Id="rId31"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diagramColors" Target="../diagrams/colors1.xml"/><Relationship Id="rId14" Type="http://schemas.openxmlformats.org/officeDocument/2006/relationships/diagramColors" Target="../diagrams/colors2.xml"/><Relationship Id="rId22" Type="http://schemas.openxmlformats.org/officeDocument/2006/relationships/diagramLayout" Target="../diagrams/layout4.xml"/><Relationship Id="rId27" Type="http://schemas.openxmlformats.org/officeDocument/2006/relationships/diagramLayout" Target="../diagrams/layout5.xml"/><Relationship Id="rId30" Type="http://schemas.microsoft.com/office/2007/relationships/diagramDrawing" Target="../diagrams/drawing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33CAB3-C562-4FE0-BCC1-BF91684A45EB}"/>
              </a:ext>
            </a:extLst>
          </p:cNvPr>
          <p:cNvPicPr>
            <a:picLocks noChangeAspect="1"/>
          </p:cNvPicPr>
          <p:nvPr/>
        </p:nvPicPr>
        <p:blipFill>
          <a:blip r:embed="rId2"/>
          <a:stretch>
            <a:fillRect/>
          </a:stretch>
        </p:blipFill>
        <p:spPr>
          <a:xfrm>
            <a:off x="393435" y="166304"/>
            <a:ext cx="5884863" cy="6525392"/>
          </a:xfrm>
          <a:prstGeom prst="rect">
            <a:avLst/>
          </a:prstGeom>
        </p:spPr>
      </p:pic>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5632311"/>
          </a:xfrm>
          <a:prstGeom prst="rect">
            <a:avLst/>
          </a:prstGeom>
          <a:noFill/>
        </p:spPr>
        <p:txBody>
          <a:bodyPr wrap="square" rtlCol="0">
            <a:spAutoFit/>
          </a:bodyPr>
          <a:lstStyle/>
          <a:p>
            <a:r>
              <a:rPr lang="en-US" sz="4000"/>
              <a:t>App requests a scope</a:t>
            </a:r>
          </a:p>
          <a:p>
            <a:endParaRPr lang="en-US" sz="4000"/>
          </a:p>
          <a:p>
            <a:r>
              <a:rPr lang="en-US" sz="4000"/>
              <a:t>User is presented a Permission dialog listing the scopes</a:t>
            </a:r>
          </a:p>
          <a:p>
            <a:endParaRPr lang="en-US" sz="4000"/>
          </a:p>
          <a:p>
            <a:r>
              <a:rPr lang="en-US" sz="4000"/>
              <a:t>As result we often refer to </a:t>
            </a:r>
            <a:r>
              <a:rPr lang="en-US" sz="4000" i="1"/>
              <a:t>scopes</a:t>
            </a:r>
            <a:r>
              <a:rPr lang="en-US" sz="4000"/>
              <a:t> as </a:t>
            </a:r>
            <a:r>
              <a:rPr lang="en-US" sz="4000" i="1"/>
              <a:t>permissions</a:t>
            </a:r>
          </a:p>
        </p:txBody>
      </p:sp>
    </p:spTree>
    <p:extLst>
      <p:ext uri="{BB962C8B-B14F-4D97-AF65-F5344CB8AC3E}">
        <p14:creationId xmlns:p14="http://schemas.microsoft.com/office/powerpoint/2010/main" val="423748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5016758"/>
          </a:xfrm>
          <a:prstGeom prst="rect">
            <a:avLst/>
          </a:prstGeom>
          <a:noFill/>
        </p:spPr>
        <p:txBody>
          <a:bodyPr wrap="square" rtlCol="0">
            <a:spAutoFit/>
          </a:bodyPr>
          <a:lstStyle/>
          <a:p>
            <a:r>
              <a:rPr lang="en-US" sz="4000"/>
              <a:t>App receives, or not, an Access Token to use as a Bearer Token when calling the API</a:t>
            </a:r>
          </a:p>
          <a:p>
            <a:endParaRPr lang="en-US" sz="4000" i="1"/>
          </a:p>
          <a:p>
            <a:r>
              <a:rPr lang="en-US" sz="4000"/>
              <a:t>We say the app has be granted or denied </a:t>
            </a:r>
            <a:r>
              <a:rPr lang="en-US" sz="4000" i="1"/>
              <a:t>consent</a:t>
            </a:r>
          </a:p>
        </p:txBody>
      </p:sp>
      <p:sp>
        <p:nvSpPr>
          <p:cNvPr id="6" name="TextBox 5">
            <a:extLst>
              <a:ext uri="{FF2B5EF4-FFF2-40B4-BE49-F238E27FC236}">
                <a16:creationId xmlns:a16="http://schemas.microsoft.com/office/drawing/2014/main" id="{5AFEAB2D-F163-446B-BDCF-0B7162751B71}"/>
              </a:ext>
            </a:extLst>
          </p:cNvPr>
          <p:cNvSpPr txBox="1"/>
          <p:nvPr/>
        </p:nvSpPr>
        <p:spPr>
          <a:xfrm>
            <a:off x="0" y="411513"/>
            <a:ext cx="6578599" cy="6124754"/>
          </a:xfrm>
          <a:prstGeom prst="rect">
            <a:avLst/>
          </a:prstGeom>
          <a:noFill/>
        </p:spPr>
        <p:txBody>
          <a:bodyPr wrap="square" rtlCol="0">
            <a:spAutoFit/>
          </a:bodyPr>
          <a:lstStyle/>
          <a:p>
            <a:r>
              <a:rPr lang="en-US" sz="1400"/>
              <a:t>eyJ0eXAiOiJKV1QiLCJub25jZSI6IkFRQUJBQUFBQUFDRWZleFh4amFtUWIzT2VHUTRHdWd2STdUZ085c0NEWVc5SlVQMzRaUG1tak5ZRTd5XzJvMTRRbTYtRzBwcXFldE9JaENadjNFTmtLdGkyZTJTUVJNTjZteWdIbmt2MW1UcFJNQXotbDhRcGlBQSIsImFsZyI6IlJTMjU2IiwieDV0IjoiLXN4TUpNTENJRFdNVFB2WnlKNnR4LUNEeHcwIiwia2lkIjoiLXN4TUpNTENJRFdNVFB2WnlKNnR4LUNEeHcwIn0.eyJhdWQiOiJodHRwczovL2dyYXBoLm1pY3Jvc29mdC5jb20iLCJpc3MiOiJodHRwczovL3N0cy53aW5kb3dzLm5ldC85NmM5YzY2Ny1lMGQ2LTQzNzMtYmRlNi1iOTcwOTg5ODQ5NTAvIiwiaWF0IjoxNTUwNzI1NTQyLCJuYmYiOjE1NTA3MjU1NDIsImV4cCI6MTU1MDcyOTQ0MiwiYWNjdCI6MCwiYWNyIjoiMSIsImFpbyI6IkFTUUEyLzhLQUFBQWplbUJ5aC9yN29vZzJPZG5LcVc4NGViNU5TSm1adEV6dWcrajBwamhEY2M9IiwiYW1yIjpbInB3ZCJdLCJhcHBfZGlzcGxheW5hbWUiOiJQZXJtaXNzaW9uRGVtbyIsImFwcGlkIjoiZWUxZjcyNGYtMmM3Ni00NjRjLTgyNTgtZDBhZDM1M2YzOGMzIiwiYXBwaWRhY3IiOiIwIiwiZGV2aWNlaWQiOiI5YjI4ZTY1Zi05Yzc5LTQ4Y2QtYTA1OC01YmY3YWIyZWM1YzkiLCJmYW1pbHlfbmFtZSI6IlJvYmVydHNvbiIsImdpdmVuX25hbWUiOiJSb2JiaWUiLCJpcGFkZHIiOiI1MC4zNS42NC4xODQiLCJuYW1lIjoiUm9iYmllIFJvYmVydHNvbiIsIm9pZCI6ImZkZDBkMGYwLTJiMTQtNDYxNC1hZTc2LWRjOGZlNzZlYzI3MiIsInBsYXRmIjoiMyIsInB1aWQiOiIxMDAzM0ZGRkFFQThEMzM2Iiwic2NwIjoicHJvZmlsZSBvcGVuaWQgZW1haWwgVXNlci5SZWFkIiwic3ViIjoiYXh3c2JWTmVSc2V0bDFMYnp1bmtGeWxtTlFfaUpPXy1sbTUyd25wcnBqYyIsInRpZCI6Ijk2YzljNjY3LWUwZDYtNDM3My1iZGU2LWI5NzA5ODk4NDk1MCIsInVuaXF1ZV9uYW1lIjoicnJAa3lsZXNzdGFnZS5vbm1pY3Jvc29mdC5jb20iLCJ1cG4iOiJyckBreWxlc3N0YWdlLm9ubWljcm9zb2Z0LmNvbSIsInV0aSI6Imt5Zk11Y18zMjBxZ3FKOEFscXhBQUEiLCJ2ZXIiOiIxLjAiLCJ4bXNfc3QiOnsic3ViIjoiam9rS0xYcG1CVXo5cDh0YWVzYnVuZmdzRFhHYjFKZ0Q2NTJtMFV0bjNYcyJ9LCJ4bXNfdGNkdCI6MTUzNzMzNDc1NH0.LmNqF8hbd7EpvtKhiAJtbMPanCh6q0SAjgTgFUqP23Sn_m4A2hNfJwZYURpb040jun6JXK7zwFyHvIE9vMU_veWqn-adrDcS7ATT44jAb-chrCLxeT0kirc81xSSWh1vY3JEL0esR5zmCK_RiA0xZpOkf7fAASGlyxpUeIrGoFj66PNIYG3GMuTQP7vye74X13m2z9txcKrGAYQHPvbaz_E2tFCJyc7rQtQNXqURoeTATTIVUc4ZDxQYOhvaZ0ebGhsYewv5V4SwJjPWNboE2_PNiNNWLxAFqzm47oYQe34VS7JLd8zjYbr375ojjNQfBDfQ2EeuuoA362BD9c1_NQ</a:t>
            </a:r>
          </a:p>
        </p:txBody>
      </p:sp>
    </p:spTree>
    <p:extLst>
      <p:ext uri="{BB962C8B-B14F-4D97-AF65-F5344CB8AC3E}">
        <p14:creationId xmlns:p14="http://schemas.microsoft.com/office/powerpoint/2010/main" val="1423357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9B1C3-F137-425B-A490-BD6C173DBB58}"/>
              </a:ext>
            </a:extLst>
          </p:cNvPr>
          <p:cNvSpPr>
            <a:spLocks noGrp="1"/>
          </p:cNvSpPr>
          <p:nvPr>
            <p:ph type="title"/>
          </p:nvPr>
        </p:nvSpPr>
        <p:spPr>
          <a:xfrm>
            <a:off x="831850" y="1458516"/>
            <a:ext cx="10515600" cy="1846659"/>
          </a:xfrm>
        </p:spPr>
        <p:txBody>
          <a:bodyPr/>
          <a:lstStyle/>
          <a:p>
            <a:r>
              <a:rPr lang="en-US"/>
              <a:t>How does Microsoft use Permissions?</a:t>
            </a:r>
          </a:p>
        </p:txBody>
      </p:sp>
      <p:sp>
        <p:nvSpPr>
          <p:cNvPr id="5" name="Text Placeholder 4">
            <a:extLst>
              <a:ext uri="{FF2B5EF4-FFF2-40B4-BE49-F238E27FC236}">
                <a16:creationId xmlns:a16="http://schemas.microsoft.com/office/drawing/2014/main" id="{EEAEE1F8-6FF8-4306-837B-8961A3327E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16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F91504-DE65-4DE2-9F31-8DE0D33A54D7}"/>
              </a:ext>
            </a:extLst>
          </p:cNvPr>
          <p:cNvSpPr>
            <a:spLocks noGrp="1"/>
          </p:cNvSpPr>
          <p:nvPr>
            <p:ph type="title"/>
          </p:nvPr>
        </p:nvSpPr>
        <p:spPr/>
        <p:txBody>
          <a:bodyPr/>
          <a:lstStyle/>
          <a:p>
            <a:r>
              <a:rPr lang="en-US"/>
              <a:t>Microsoft Graph Permission Names</a:t>
            </a:r>
          </a:p>
        </p:txBody>
      </p:sp>
      <p:sp>
        <p:nvSpPr>
          <p:cNvPr id="6" name="Content Placeholder 5">
            <a:extLst>
              <a:ext uri="{FF2B5EF4-FFF2-40B4-BE49-F238E27FC236}">
                <a16:creationId xmlns:a16="http://schemas.microsoft.com/office/drawing/2014/main" id="{B51149BA-A4FD-44F0-BC3C-2846FCF7CD47}"/>
              </a:ext>
            </a:extLst>
          </p:cNvPr>
          <p:cNvSpPr>
            <a:spLocks noGrp="1"/>
          </p:cNvSpPr>
          <p:nvPr>
            <p:ph idx="1"/>
          </p:nvPr>
        </p:nvSpPr>
        <p:spPr/>
        <p:txBody>
          <a:bodyPr>
            <a:noAutofit/>
          </a:bodyPr>
          <a:lstStyle/>
          <a:p>
            <a:r>
              <a:rPr lang="en-US"/>
              <a:t>Pattern: </a:t>
            </a:r>
            <a:r>
              <a:rPr lang="en-US" i="1" err="1">
                <a:solidFill>
                  <a:srgbClr val="00B0F0"/>
                </a:solidFill>
              </a:rPr>
              <a:t>resource</a:t>
            </a:r>
            <a:r>
              <a:rPr lang="en-US" i="1" err="1"/>
              <a:t>.</a:t>
            </a:r>
            <a:r>
              <a:rPr lang="en-US" i="1" err="1">
                <a:solidFill>
                  <a:srgbClr val="00B050"/>
                </a:solidFill>
              </a:rPr>
              <a:t>operation</a:t>
            </a:r>
            <a:r>
              <a:rPr lang="en-US" i="1" err="1"/>
              <a:t>.</a:t>
            </a:r>
            <a:r>
              <a:rPr lang="en-US" i="1" err="1">
                <a:solidFill>
                  <a:srgbClr val="FFC000"/>
                </a:solidFill>
              </a:rPr>
              <a:t>constraint</a:t>
            </a:r>
            <a:endParaRPr lang="en-US" i="1">
              <a:solidFill>
                <a:srgbClr val="FFC000"/>
              </a:solidFill>
            </a:endParaRPr>
          </a:p>
          <a:p>
            <a:r>
              <a:rPr lang="en-US" i="1"/>
              <a:t>Constraint</a:t>
            </a:r>
            <a:r>
              <a:rPr lang="en-US"/>
              <a:t> determines the potential extent of access the app will have within the directory:</a:t>
            </a:r>
          </a:p>
          <a:p>
            <a:pPr lvl="1"/>
            <a:r>
              <a:rPr lang="en-US" b="1"/>
              <a:t>All:</a:t>
            </a:r>
            <a:r>
              <a:rPr lang="en-US"/>
              <a:t> grants permission to perform the operations on all resources of the specified type</a:t>
            </a:r>
          </a:p>
          <a:p>
            <a:pPr lvl="1"/>
            <a:r>
              <a:rPr lang="en-US" b="1"/>
              <a:t>Shared:</a:t>
            </a:r>
            <a:r>
              <a:rPr lang="en-US"/>
              <a:t> grants permission to perform the operations on resources that other users have shared with the signed-in user (mainly used with Outlook resources like mail, calendars, and contacts)</a:t>
            </a:r>
          </a:p>
          <a:p>
            <a:pPr lvl="1"/>
            <a:r>
              <a:rPr lang="en-US" b="1" err="1"/>
              <a:t>AppFolder</a:t>
            </a:r>
            <a:r>
              <a:rPr lang="en-US" b="1"/>
              <a:t>:</a:t>
            </a:r>
            <a:r>
              <a:rPr lang="en-US"/>
              <a:t> grants permission to read and write files in a dedicated folder in OneDrive (only exposed on Files permissions and only valid for Microsoft accounts)</a:t>
            </a:r>
          </a:p>
          <a:p>
            <a:pPr lvl="1"/>
            <a:r>
              <a:rPr lang="en-US" b="1"/>
              <a:t>No constraint:</a:t>
            </a:r>
            <a:r>
              <a:rPr lang="en-US"/>
              <a:t> is specified the app is limited to performing the operations on the resources owned by the signed-in user</a:t>
            </a:r>
          </a:p>
          <a:p>
            <a:pPr lvl="1"/>
            <a:endParaRPr lang="en-US"/>
          </a:p>
          <a:p>
            <a:r>
              <a:rPr lang="en-US"/>
              <a:t>Example: </a:t>
            </a:r>
            <a:r>
              <a:rPr lang="en-US" i="1" err="1">
                <a:solidFill>
                  <a:srgbClr val="00B0F0"/>
                </a:solidFill>
              </a:rPr>
              <a:t>User</a:t>
            </a:r>
            <a:r>
              <a:rPr lang="en-US" i="1" err="1"/>
              <a:t>.</a:t>
            </a:r>
            <a:r>
              <a:rPr lang="en-US" i="1" err="1">
                <a:solidFill>
                  <a:srgbClr val="00B050"/>
                </a:solidFill>
              </a:rPr>
              <a:t>Read</a:t>
            </a:r>
            <a:r>
              <a:rPr lang="en-US" i="1" err="1"/>
              <a:t>.</a:t>
            </a:r>
            <a:r>
              <a:rPr lang="en-US" i="1" err="1">
                <a:solidFill>
                  <a:srgbClr val="FFC000"/>
                </a:solidFill>
              </a:rPr>
              <a:t>All</a:t>
            </a:r>
            <a:endParaRPr lang="en-US" i="1">
              <a:solidFill>
                <a:srgbClr val="FFC000"/>
              </a:solidFill>
            </a:endParaRPr>
          </a:p>
        </p:txBody>
      </p:sp>
    </p:spTree>
    <p:extLst>
      <p:ext uri="{BB962C8B-B14F-4D97-AF65-F5344CB8AC3E}">
        <p14:creationId xmlns:p14="http://schemas.microsoft.com/office/powerpoint/2010/main" val="193735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588263" y="457200"/>
            <a:ext cx="11018520" cy="553998"/>
          </a:xfrm>
        </p:spPr>
        <p:txBody>
          <a:bodyPr/>
          <a:lstStyle/>
          <a:p>
            <a:r>
              <a:rPr lang="en-US"/>
              <a:t>Microsoft Graph User Permissions (Examples)</a:t>
            </a:r>
          </a:p>
        </p:txBody>
      </p:sp>
      <p:graphicFrame>
        <p:nvGraphicFramePr>
          <p:cNvPr id="4" name="Content Placeholder 3">
            <a:extLst>
              <a:ext uri="{FF2B5EF4-FFF2-40B4-BE49-F238E27FC236}">
                <a16:creationId xmlns:a16="http://schemas.microsoft.com/office/drawing/2014/main" id="{B3CDF557-2BFF-4449-857B-3ED98F2250D2}"/>
              </a:ext>
            </a:extLst>
          </p:cNvPr>
          <p:cNvGraphicFramePr>
            <a:graphicFrameLocks noGrp="1"/>
          </p:cNvGraphicFramePr>
          <p:nvPr>
            <p:ph sz="quarter" idx="10"/>
          </p:nvPr>
        </p:nvGraphicFramePr>
        <p:xfrm>
          <a:off x="584187" y="1435100"/>
          <a:ext cx="11018837" cy="2948868"/>
        </p:xfrm>
        <a:graphic>
          <a:graphicData uri="http://schemas.openxmlformats.org/drawingml/2006/table">
            <a:tbl>
              <a:tblPr firstRow="1">
                <a:tableStyleId>{5C22544A-7EE6-4342-B048-85BDC9FD1C3A}</a:tableStyleId>
              </a:tblPr>
              <a:tblGrid>
                <a:gridCol w="1747533">
                  <a:extLst>
                    <a:ext uri="{9D8B030D-6E8A-4147-A177-3AD203B41FA5}">
                      <a16:colId xmlns:a16="http://schemas.microsoft.com/office/drawing/2014/main" val="2662408917"/>
                    </a:ext>
                  </a:extLst>
                </a:gridCol>
                <a:gridCol w="1800862">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err="1">
                          <a:effectLst/>
                        </a:rPr>
                        <a:t>User.ReadBasic.All</a:t>
                      </a:r>
                      <a:endParaRPr lang="en-US" sz="1600">
                        <a:effectLst/>
                      </a:endParaRP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a:t>
                      </a:r>
                      <a:r>
                        <a:rPr lang="en-US" sz="1600" b="1" dirty="0">
                          <a:effectLst/>
                        </a:rPr>
                        <a:t>display name, first and last name, email address, open extensions and photo</a:t>
                      </a:r>
                      <a:r>
                        <a:rPr lang="en-US" sz="1600" dirty="0">
                          <a:effectLst/>
                        </a:rPr>
                        <a:t>. Also allows the app to read the full profile of the signed-in user.</a:t>
                      </a:r>
                    </a:p>
                  </a:txBody>
                  <a:tcPr marL="29601" marR="29601" marT="22201" marB="22201"/>
                </a:tc>
                <a:extLst>
                  <a:ext uri="{0D108BD9-81ED-4DB2-BD59-A6C34878D82A}">
                    <a16:rowId xmlns:a16="http://schemas.microsoft.com/office/drawing/2014/main" val="2836539872"/>
                  </a:ext>
                </a:extLst>
              </a:tr>
            </a:tbl>
          </a:graphicData>
        </a:graphic>
      </p:graphicFrame>
      <p:sp>
        <p:nvSpPr>
          <p:cNvPr id="10" name="TextBox 9">
            <a:extLst>
              <a:ext uri="{FF2B5EF4-FFF2-40B4-BE49-F238E27FC236}">
                <a16:creationId xmlns:a16="http://schemas.microsoft.com/office/drawing/2014/main" id="{B16CDDA4-3D86-47C6-91E7-B9EC66C2F523}"/>
              </a:ext>
            </a:extLst>
          </p:cNvPr>
          <p:cNvSpPr txBox="1"/>
          <p:nvPr/>
        </p:nvSpPr>
        <p:spPr>
          <a:xfrm>
            <a:off x="584200" y="6036854"/>
            <a:ext cx="6737984" cy="363946"/>
          </a:xfrm>
          <a:prstGeom prst="rect">
            <a:avLst/>
          </a:prstGeom>
          <a:noFill/>
        </p:spPr>
        <p:txBody>
          <a:bodyPr wrap="square">
            <a:spAutoFit/>
          </a:bodyPr>
          <a:lstStyle/>
          <a:p>
            <a:r>
              <a:rPr lang="en-US">
                <a:hlinkClick r:id="rId2"/>
              </a:rPr>
              <a:t>https://docs.microsoft.com/en-us/graph/permissions-reference</a:t>
            </a:r>
            <a:r>
              <a:rPr lang="en-US"/>
              <a:t> </a:t>
            </a:r>
          </a:p>
        </p:txBody>
      </p:sp>
    </p:spTree>
    <p:extLst>
      <p:ext uri="{BB962C8B-B14F-4D97-AF65-F5344CB8AC3E}">
        <p14:creationId xmlns:p14="http://schemas.microsoft.com/office/powerpoint/2010/main" val="23841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More User Permissions…</a:t>
            </a:r>
          </a:p>
        </p:txBody>
      </p:sp>
      <p:graphicFrame>
        <p:nvGraphicFramePr>
          <p:cNvPr id="4" name="Content Placeholder 3">
            <a:extLst>
              <a:ext uri="{FF2B5EF4-FFF2-40B4-BE49-F238E27FC236}">
                <a16:creationId xmlns:a16="http://schemas.microsoft.com/office/drawing/2014/main" id="{A72BCAF9-FD61-4819-B409-BF7EA44DBD71}"/>
              </a:ext>
            </a:extLst>
          </p:cNvPr>
          <p:cNvGraphicFramePr>
            <a:graphicFrameLocks noGrp="1"/>
          </p:cNvGraphicFramePr>
          <p:nvPr>
            <p:ph sz="quarter" idx="10"/>
          </p:nvPr>
        </p:nvGraphicFramePr>
        <p:xfrm>
          <a:off x="584200" y="1435100"/>
          <a:ext cx="11018837"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800875">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solidFill>
                            <a:srgbClr val="FF0000"/>
                          </a:solidFill>
                          <a:effectLst/>
                        </a:rPr>
                        <a:t>User.Read.All</a:t>
                      </a:r>
                    </a:p>
                  </a:txBody>
                  <a:tcPr marL="29601" marR="29601" marT="22201" marB="22201"/>
                </a:tc>
                <a:tc>
                  <a:txBody>
                    <a:bodyPr/>
                    <a:lstStyle/>
                    <a:p>
                      <a:pPr fontAlgn="t"/>
                      <a:r>
                        <a:rPr lang="en-US" sz="1600">
                          <a:solidFill>
                            <a:srgbClr val="FF0000"/>
                          </a:solidFill>
                          <a:effectLst/>
                        </a:rPr>
                        <a:t>Read all users' full profiles</a:t>
                      </a:r>
                    </a:p>
                    <a:p>
                      <a:pPr fontAlgn="t"/>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Allows the app to read the full set of profile properties, reports, and managers of other users in your organization, on behalf of the signed-in user.</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err="1">
                          <a:solidFill>
                            <a:srgbClr val="FF0000"/>
                          </a:solidFill>
                          <a:effectLst/>
                        </a:rPr>
                        <a:t>User.ReadWrite.All</a:t>
                      </a:r>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Read and write all users' full profiles</a:t>
                      </a:r>
                    </a:p>
                  </a:txBody>
                  <a:tcPr marL="29601" marR="29601" marT="22201" marB="22201"/>
                </a:tc>
                <a:tc>
                  <a:txBody>
                    <a:bodyPr/>
                    <a:lstStyle/>
                    <a:p>
                      <a:pPr fontAlgn="t"/>
                      <a:r>
                        <a:rPr lang="en-US" sz="1600" dirty="0">
                          <a:solidFill>
                            <a:srgbClr val="FF0000"/>
                          </a:solidFill>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253155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Admin Consent Required?</a:t>
            </a:r>
          </a:p>
        </p:txBody>
      </p:sp>
      <p:graphicFrame>
        <p:nvGraphicFramePr>
          <p:cNvPr id="4" name="Content Placeholder 3">
            <a:extLst>
              <a:ext uri="{FF2B5EF4-FFF2-40B4-BE49-F238E27FC236}">
                <a16:creationId xmlns:a16="http://schemas.microsoft.com/office/drawing/2014/main" id="{8804BA40-2B02-447D-BD90-6ECCEA63AA52}"/>
              </a:ext>
            </a:extLst>
          </p:cNvPr>
          <p:cNvGraphicFramePr>
            <a:graphicFrameLocks noGrp="1"/>
          </p:cNvGraphicFramePr>
          <p:nvPr>
            <p:ph sz="quarter" idx="10"/>
          </p:nvPr>
        </p:nvGraphicFramePr>
        <p:xfrm>
          <a:off x="584200" y="1435100"/>
          <a:ext cx="11018836"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794510">
                  <a:extLst>
                    <a:ext uri="{9D8B030D-6E8A-4147-A177-3AD203B41FA5}">
                      <a16:colId xmlns:a16="http://schemas.microsoft.com/office/drawing/2014/main" val="116936650"/>
                    </a:ext>
                  </a:extLst>
                </a:gridCol>
                <a:gridCol w="6403586">
                  <a:extLst>
                    <a:ext uri="{9D8B030D-6E8A-4147-A177-3AD203B41FA5}">
                      <a16:colId xmlns:a16="http://schemas.microsoft.com/office/drawing/2014/main" val="172129534"/>
                    </a:ext>
                  </a:extLst>
                </a:gridCol>
                <a:gridCol w="1073220">
                  <a:extLst>
                    <a:ext uri="{9D8B030D-6E8A-4147-A177-3AD203B41FA5}">
                      <a16:colId xmlns:a16="http://schemas.microsoft.com/office/drawing/2014/main" val="3897076835"/>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tc>
                  <a:txBody>
                    <a:bodyPr/>
                    <a:lstStyle/>
                    <a:p>
                      <a:pPr algn="ctr" fontAlgn="b"/>
                      <a:r>
                        <a:rPr lang="en-US" sz="1600" b="1" kern="1200">
                          <a:solidFill>
                            <a:schemeClr val="lt1"/>
                          </a:solidFill>
                          <a:effectLst/>
                          <a:latin typeface="+mn-lt"/>
                          <a:ea typeface="+mn-ea"/>
                          <a:cs typeface="+mn-cs"/>
                        </a:rPr>
                        <a:t>Admin?</a:t>
                      </a:r>
                    </a:p>
                  </a:txBody>
                  <a:tcPr marL="29601" marR="29601" marT="22201" marB="22201" anchor="ctr"/>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836539872"/>
                  </a:ext>
                </a:extLst>
              </a:tr>
              <a:tr h="647706">
                <a:tc>
                  <a:txBody>
                    <a:bodyPr/>
                    <a:lstStyle/>
                    <a:p>
                      <a:pPr fontAlgn="t"/>
                      <a:r>
                        <a:rPr lang="en-US" sz="1600">
                          <a:effectLst/>
                        </a:rPr>
                        <a:t>User.Read.All</a:t>
                      </a:r>
                    </a:p>
                  </a:txBody>
                  <a:tcPr marL="29601" marR="29601" marT="22201" marB="22201"/>
                </a:tc>
                <a:tc>
                  <a:txBody>
                    <a:bodyPr/>
                    <a:lstStyle/>
                    <a:p>
                      <a:pPr fontAlgn="t"/>
                      <a:r>
                        <a:rPr lang="en-US" sz="1600">
                          <a:effectLst/>
                        </a:rPr>
                        <a:t>Read all users' full profiles</a:t>
                      </a:r>
                    </a:p>
                  </a:txBody>
                  <a:tcPr marL="29601" marR="29601" marT="22201" marB="22201"/>
                </a:tc>
                <a:tc>
                  <a:txBody>
                    <a:bodyPr/>
                    <a:lstStyle/>
                    <a:p>
                      <a:pPr fontAlgn="t"/>
                      <a:r>
                        <a:rPr lang="en-US" sz="1600">
                          <a:effectLst/>
                        </a:rPr>
                        <a:t>Allows the app to read the full set of profile properties, reports, and managers of other users in your organization, on behalf of the signed-in user.</a:t>
                      </a:r>
                    </a:p>
                  </a:txBody>
                  <a:tcPr marL="29601" marR="29601" marT="22201" marB="22201"/>
                </a:tc>
                <a:tc>
                  <a:txBody>
                    <a:bodyPr/>
                    <a:lstStyle/>
                    <a:p>
                      <a:pPr algn="ctr" fontAlgn="t"/>
                      <a:r>
                        <a:rPr lang="en-US" sz="1600" b="1">
                          <a:solidFill>
                            <a:srgbClr val="FF0000"/>
                          </a:solidFill>
                          <a:effectLst/>
                        </a:rPr>
                        <a:t>Yes</a:t>
                      </a:r>
                    </a:p>
                  </a:txBody>
                  <a:tcPr marL="29601" marR="29601" marT="22201" marB="22201" anchor="ctr"/>
                </a:tc>
                <a:extLst>
                  <a:ext uri="{0D108BD9-81ED-4DB2-BD59-A6C34878D82A}">
                    <a16:rowId xmlns:a16="http://schemas.microsoft.com/office/drawing/2014/main" val="3521879296"/>
                  </a:ext>
                </a:extLst>
              </a:tr>
              <a:tr h="1174651">
                <a:tc>
                  <a:txBody>
                    <a:bodyPr/>
                    <a:lstStyle/>
                    <a:p>
                      <a:pPr fontAlgn="t"/>
                      <a:r>
                        <a:rPr lang="en-US" sz="1600">
                          <a:effectLst/>
                        </a:rPr>
                        <a:t>User.ReadWrite.All</a:t>
                      </a:r>
                    </a:p>
                  </a:txBody>
                  <a:tcPr marL="29601" marR="29601" marT="22201" marB="22201"/>
                </a:tc>
                <a:tc>
                  <a:txBody>
                    <a:bodyPr/>
                    <a:lstStyle/>
                    <a:p>
                      <a:pPr fontAlgn="t"/>
                      <a:r>
                        <a:rPr lang="en-US" sz="1600">
                          <a:effectLst/>
                        </a:rPr>
                        <a:t>Read and write all users' full profiles</a:t>
                      </a:r>
                    </a:p>
                  </a:txBody>
                  <a:tcPr marL="29601" marR="29601" marT="22201" marB="22201"/>
                </a:tc>
                <a:tc>
                  <a:txBody>
                    <a:bodyPr/>
                    <a:lstStyle/>
                    <a:p>
                      <a:pPr fontAlgn="t"/>
                      <a:r>
                        <a:rPr lang="en-US" sz="1600">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tc>
                  <a:txBody>
                    <a:bodyPr/>
                    <a:lstStyle/>
                    <a:p>
                      <a:pPr algn="ctr" fontAlgn="t"/>
                      <a:r>
                        <a:rPr lang="en-US" sz="1600" b="1" dirty="0">
                          <a:solidFill>
                            <a:srgbClr val="FF0000"/>
                          </a:solidFill>
                          <a:effectLst/>
                        </a:rPr>
                        <a:t>Yes</a:t>
                      </a:r>
                    </a:p>
                  </a:txBody>
                  <a:tcPr marL="29601" marR="29601" marT="22201" marB="22201" anchor="ctr"/>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39625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1384995"/>
          </a:xfrm>
          <a:prstGeom prst="rect">
            <a:avLst/>
          </a:prstGeom>
          <a:noFill/>
        </p:spPr>
        <p:txBody>
          <a:bodyPr wrap="square" rtlCol="0">
            <a:spAutoFit/>
          </a:bodyPr>
          <a:lstStyle/>
          <a:p>
            <a:r>
              <a:rPr lang="en-US" sz="2800"/>
              <a:t>Users can not grant consent for a permission that requires Admin consent</a:t>
            </a:r>
          </a:p>
        </p:txBody>
      </p:sp>
      <p:pic>
        <p:nvPicPr>
          <p:cNvPr id="2" name="Picture 1">
            <a:extLst>
              <a:ext uri="{FF2B5EF4-FFF2-40B4-BE49-F238E27FC236}">
                <a16:creationId xmlns:a16="http://schemas.microsoft.com/office/drawing/2014/main" id="{16AA5E7C-9C8C-440B-9A9C-B7224366AD2D}"/>
              </a:ext>
            </a:extLst>
          </p:cNvPr>
          <p:cNvPicPr>
            <a:picLocks noChangeAspect="1"/>
          </p:cNvPicPr>
          <p:nvPr/>
        </p:nvPicPr>
        <p:blipFill>
          <a:blip r:embed="rId2"/>
          <a:stretch>
            <a:fillRect/>
          </a:stretch>
        </p:blipFill>
        <p:spPr>
          <a:xfrm>
            <a:off x="771525" y="1190625"/>
            <a:ext cx="4248150" cy="4057650"/>
          </a:xfrm>
          <a:prstGeom prst="rect">
            <a:avLst/>
          </a:prstGeom>
        </p:spPr>
      </p:pic>
    </p:spTree>
    <p:extLst>
      <p:ext uri="{BB962C8B-B14F-4D97-AF65-F5344CB8AC3E}">
        <p14:creationId xmlns:p14="http://schemas.microsoft.com/office/powerpoint/2010/main" val="14515547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7838E-386E-4285-844A-1023654CBE75}"/>
              </a:ext>
            </a:extLst>
          </p:cNvPr>
          <p:cNvPicPr>
            <a:picLocks noChangeAspect="1"/>
          </p:cNvPicPr>
          <p:nvPr/>
        </p:nvPicPr>
        <p:blipFill>
          <a:blip r:embed="rId2"/>
          <a:stretch>
            <a:fillRect/>
          </a:stretch>
        </p:blipFill>
        <p:spPr>
          <a:xfrm>
            <a:off x="721902" y="1378437"/>
            <a:ext cx="3924558" cy="4101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065D2F0-CF80-46E0-85F4-82CF9866CCB3}"/>
              </a:ext>
            </a:extLst>
          </p:cNvPr>
          <p:cNvPicPr>
            <a:picLocks noChangeAspect="1"/>
          </p:cNvPicPr>
          <p:nvPr/>
        </p:nvPicPr>
        <p:blipFill>
          <a:blip r:embed="rId3"/>
          <a:stretch>
            <a:fillRect/>
          </a:stretch>
        </p:blipFill>
        <p:spPr>
          <a:xfrm>
            <a:off x="5404968" y="611768"/>
            <a:ext cx="6509377" cy="56344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Arrow: Right 1">
            <a:extLst>
              <a:ext uri="{FF2B5EF4-FFF2-40B4-BE49-F238E27FC236}">
                <a16:creationId xmlns:a16="http://schemas.microsoft.com/office/drawing/2014/main" id="{D83F6A4F-F3F5-4183-9553-59089A9AC8FC}"/>
              </a:ext>
            </a:extLst>
          </p:cNvPr>
          <p:cNvSpPr/>
          <p:nvPr/>
        </p:nvSpPr>
        <p:spPr bwMode="auto">
          <a:xfrm rot="2290423">
            <a:off x="4003385" y="5161474"/>
            <a:ext cx="1652431" cy="8096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02065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3970318"/>
          </a:xfrm>
          <a:prstGeom prst="rect">
            <a:avLst/>
          </a:prstGeom>
          <a:noFill/>
        </p:spPr>
        <p:txBody>
          <a:bodyPr wrap="square" rtlCol="0">
            <a:spAutoFit/>
          </a:bodyPr>
          <a:lstStyle/>
          <a:p>
            <a:r>
              <a:rPr lang="en-US" sz="2800"/>
              <a:t>Users can not grant consent for a permission that requires Admin consent</a:t>
            </a:r>
          </a:p>
          <a:p>
            <a:endParaRPr lang="en-US" sz="2800"/>
          </a:p>
          <a:p>
            <a:r>
              <a:rPr lang="en-US" sz="2800"/>
              <a:t>Admins can grant this consent</a:t>
            </a:r>
          </a:p>
          <a:p>
            <a:endParaRPr lang="en-US" sz="2800"/>
          </a:p>
          <a:p>
            <a:r>
              <a:rPr lang="en-US" sz="2800"/>
              <a:t>When running the app</a:t>
            </a:r>
          </a:p>
          <a:p>
            <a:endParaRPr lang="en-US" sz="2800"/>
          </a:p>
          <a:p>
            <a:endParaRPr lang="en-US" sz="2800"/>
          </a:p>
        </p:txBody>
      </p:sp>
      <p:pic>
        <p:nvPicPr>
          <p:cNvPr id="3" name="Picture 2">
            <a:extLst>
              <a:ext uri="{FF2B5EF4-FFF2-40B4-BE49-F238E27FC236}">
                <a16:creationId xmlns:a16="http://schemas.microsoft.com/office/drawing/2014/main" id="{EAEE3FCF-BEB1-4A82-887D-CABBB01378D6}"/>
              </a:ext>
            </a:extLst>
          </p:cNvPr>
          <p:cNvPicPr>
            <a:picLocks noChangeAspect="1"/>
          </p:cNvPicPr>
          <p:nvPr/>
        </p:nvPicPr>
        <p:blipFill>
          <a:blip r:embed="rId2"/>
          <a:stretch>
            <a:fillRect/>
          </a:stretch>
        </p:blipFill>
        <p:spPr>
          <a:xfrm>
            <a:off x="1295400" y="1190625"/>
            <a:ext cx="4210050" cy="4724400"/>
          </a:xfrm>
          <a:prstGeom prst="rect">
            <a:avLst/>
          </a:prstGeom>
        </p:spPr>
      </p:pic>
    </p:spTree>
    <p:extLst>
      <p:ext uri="{BB962C8B-B14F-4D97-AF65-F5344CB8AC3E}">
        <p14:creationId xmlns:p14="http://schemas.microsoft.com/office/powerpoint/2010/main" val="11545638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692535" y="2979539"/>
            <a:ext cx="8210833" cy="1661993"/>
          </a:xfrm>
        </p:spPr>
        <p:txBody>
          <a:bodyPr/>
          <a:lstStyle/>
          <a:p>
            <a:r>
              <a:rPr lang="en-US"/>
              <a:t>Permissions and Consent</a:t>
            </a:r>
            <a:br>
              <a:rPr lang="en-US"/>
            </a:br>
            <a:br>
              <a:rPr lang="en-US"/>
            </a:br>
            <a:r>
              <a:rPr lang="en-US" sz="3200" i="1"/>
              <a:t>We will start at 4 minutes after the hour</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686801" y="585788"/>
            <a:ext cx="2922588" cy="886397"/>
          </a:xfrm>
        </p:spPr>
        <p:txBody>
          <a:bodyPr/>
          <a:lstStyle/>
          <a:p>
            <a:r>
              <a:rPr lang="en-US"/>
              <a:t>Microsoft identity platform</a:t>
            </a:r>
          </a:p>
          <a:p>
            <a:r>
              <a:rPr lang="en-US"/>
              <a:t>Developer Training</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3970318"/>
          </a:xfrm>
          <a:prstGeom prst="rect">
            <a:avLst/>
          </a:prstGeom>
          <a:noFill/>
        </p:spPr>
        <p:txBody>
          <a:bodyPr wrap="square" rtlCol="0">
            <a:spAutoFit/>
          </a:bodyPr>
          <a:lstStyle/>
          <a:p>
            <a:r>
              <a:rPr lang="en-US" sz="2800"/>
              <a:t>Admins can also consent for all users in the organization </a:t>
            </a:r>
          </a:p>
          <a:p>
            <a:endParaRPr lang="en-US" sz="2800"/>
          </a:p>
          <a:p>
            <a:r>
              <a:rPr lang="en-US" sz="2800"/>
              <a:t>Applies to both consent User and Admin permissions</a:t>
            </a:r>
          </a:p>
          <a:p>
            <a:endParaRPr lang="en-US" sz="2800"/>
          </a:p>
          <a:p>
            <a:r>
              <a:rPr lang="en-US" sz="2800"/>
              <a:t>When running the app</a:t>
            </a:r>
          </a:p>
          <a:p>
            <a:endParaRPr lang="en-US" sz="2800"/>
          </a:p>
          <a:p>
            <a:r>
              <a:rPr lang="en-US" sz="2800"/>
              <a:t>In the Azure Portal</a:t>
            </a:r>
          </a:p>
        </p:txBody>
      </p:sp>
      <p:pic>
        <p:nvPicPr>
          <p:cNvPr id="2" name="Picture 1">
            <a:extLst>
              <a:ext uri="{FF2B5EF4-FFF2-40B4-BE49-F238E27FC236}">
                <a16:creationId xmlns:a16="http://schemas.microsoft.com/office/drawing/2014/main" id="{35246110-3BF0-4547-874D-BB05A1FB6B91}"/>
              </a:ext>
            </a:extLst>
          </p:cNvPr>
          <p:cNvPicPr>
            <a:picLocks noChangeAspect="1"/>
          </p:cNvPicPr>
          <p:nvPr/>
        </p:nvPicPr>
        <p:blipFill>
          <a:blip r:embed="rId2"/>
          <a:stretch>
            <a:fillRect/>
          </a:stretch>
        </p:blipFill>
        <p:spPr>
          <a:xfrm>
            <a:off x="277791" y="0"/>
            <a:ext cx="11636418" cy="6858000"/>
          </a:xfrm>
          <a:prstGeom prst="rect">
            <a:avLst/>
          </a:prstGeom>
        </p:spPr>
      </p:pic>
      <p:sp>
        <p:nvSpPr>
          <p:cNvPr id="3" name="TextBox 2">
            <a:extLst>
              <a:ext uri="{FF2B5EF4-FFF2-40B4-BE49-F238E27FC236}">
                <a16:creationId xmlns:a16="http://schemas.microsoft.com/office/drawing/2014/main" id="{FA3AEBEE-8641-49CE-AFA6-0FCE5BACD81F}"/>
              </a:ext>
            </a:extLst>
          </p:cNvPr>
          <p:cNvSpPr txBox="1"/>
          <p:nvPr/>
        </p:nvSpPr>
        <p:spPr>
          <a:xfrm>
            <a:off x="1095375" y="1038225"/>
            <a:ext cx="10591800" cy="1384995"/>
          </a:xfrm>
          <a:prstGeom prst="rect">
            <a:avLst/>
          </a:prstGeom>
          <a:solidFill>
            <a:srgbClr val="FFC000"/>
          </a:solidFill>
        </p:spPr>
        <p:txBody>
          <a:bodyPr wrap="square" rtlCol="0">
            <a:spAutoFit/>
          </a:bodyPr>
          <a:lstStyle/>
          <a:p>
            <a:r>
              <a:rPr lang="en-US" sz="2800"/>
              <a:t>Great choice for LOB apps</a:t>
            </a:r>
          </a:p>
          <a:p>
            <a:endParaRPr lang="en-US" sz="2800"/>
          </a:p>
          <a:p>
            <a:r>
              <a:rPr lang="en-US" sz="2800"/>
              <a:t>Developers should declare all permissions ahead of time </a:t>
            </a:r>
          </a:p>
        </p:txBody>
      </p:sp>
      <p:pic>
        <p:nvPicPr>
          <p:cNvPr id="4" name="Picture 3">
            <a:extLst>
              <a:ext uri="{FF2B5EF4-FFF2-40B4-BE49-F238E27FC236}">
                <a16:creationId xmlns:a16="http://schemas.microsoft.com/office/drawing/2014/main" id="{0971AB78-7E80-4CF0-9162-B1E83C2AC78A}"/>
              </a:ext>
            </a:extLst>
          </p:cNvPr>
          <p:cNvPicPr>
            <a:picLocks noChangeAspect="1"/>
          </p:cNvPicPr>
          <p:nvPr/>
        </p:nvPicPr>
        <p:blipFill>
          <a:blip r:embed="rId3"/>
          <a:stretch>
            <a:fillRect/>
          </a:stretch>
        </p:blipFill>
        <p:spPr>
          <a:xfrm>
            <a:off x="277791" y="0"/>
            <a:ext cx="11486648" cy="6948600"/>
          </a:xfrm>
          <a:prstGeom prst="rect">
            <a:avLst/>
          </a:prstGeom>
        </p:spPr>
      </p:pic>
    </p:spTree>
    <p:extLst>
      <p:ext uri="{BB962C8B-B14F-4D97-AF65-F5344CB8AC3E}">
        <p14:creationId xmlns:p14="http://schemas.microsoft.com/office/powerpoint/2010/main" val="2050836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A550-BA60-4D4A-B00B-390B500133AA}"/>
              </a:ext>
            </a:extLst>
          </p:cNvPr>
          <p:cNvSpPr>
            <a:spLocks noGrp="1"/>
          </p:cNvSpPr>
          <p:nvPr>
            <p:ph type="title"/>
          </p:nvPr>
        </p:nvSpPr>
        <p:spPr/>
        <p:txBody>
          <a:bodyPr/>
          <a:lstStyle/>
          <a:p>
            <a:r>
              <a:rPr lang="en-US"/>
              <a:t>When to ask for permission</a:t>
            </a:r>
          </a:p>
        </p:txBody>
      </p:sp>
      <p:sp>
        <p:nvSpPr>
          <p:cNvPr id="3" name="Text Placeholder 2">
            <a:extLst>
              <a:ext uri="{FF2B5EF4-FFF2-40B4-BE49-F238E27FC236}">
                <a16:creationId xmlns:a16="http://schemas.microsoft.com/office/drawing/2014/main" id="{4CAE2D52-A897-4A91-9897-1E90C631FDEB}"/>
              </a:ext>
            </a:extLst>
          </p:cNvPr>
          <p:cNvSpPr>
            <a:spLocks noGrp="1"/>
          </p:cNvSpPr>
          <p:nvPr>
            <p:ph type="body" sz="quarter" idx="10"/>
          </p:nvPr>
        </p:nvSpPr>
        <p:spPr>
          <a:xfrm>
            <a:off x="584200" y="1435497"/>
            <a:ext cx="11018520" cy="1465016"/>
          </a:xfrm>
        </p:spPr>
        <p:txBody>
          <a:bodyPr/>
          <a:lstStyle/>
          <a:p>
            <a:r>
              <a:rPr lang="en-US" b="1"/>
              <a:t>Dynamic user consent</a:t>
            </a:r>
            <a:r>
              <a:rPr lang="en-US"/>
              <a:t> – At login or first access token request</a:t>
            </a:r>
          </a:p>
          <a:p>
            <a:r>
              <a:rPr lang="en-US" b="1"/>
              <a:t>Incremental user consent</a:t>
            </a:r>
            <a:r>
              <a:rPr lang="en-US"/>
              <a:t> – As needed</a:t>
            </a:r>
          </a:p>
          <a:p>
            <a:r>
              <a:rPr lang="en-US" b="1"/>
              <a:t>The /.default scope</a:t>
            </a:r>
          </a:p>
        </p:txBody>
      </p:sp>
    </p:spTree>
    <p:extLst>
      <p:ext uri="{BB962C8B-B14F-4D97-AF65-F5344CB8AC3E}">
        <p14:creationId xmlns:p14="http://schemas.microsoft.com/office/powerpoint/2010/main" val="13662280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Tree>
    <p:extLst>
      <p:ext uri="{BB962C8B-B14F-4D97-AF65-F5344CB8AC3E}">
        <p14:creationId xmlns:p14="http://schemas.microsoft.com/office/powerpoint/2010/main" val="2639780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Tree>
    <p:extLst>
      <p:ext uri="{BB962C8B-B14F-4D97-AF65-F5344CB8AC3E}">
        <p14:creationId xmlns:p14="http://schemas.microsoft.com/office/powerpoint/2010/main" val="152726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54379" y="1138988"/>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Tree>
    <p:extLst>
      <p:ext uri="{BB962C8B-B14F-4D97-AF65-F5344CB8AC3E}">
        <p14:creationId xmlns:p14="http://schemas.microsoft.com/office/powerpoint/2010/main" val="118730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B3AC9-1CAA-4B88-9115-0F0A57B22D0C}"/>
              </a:ext>
            </a:extLst>
          </p:cNvPr>
          <p:cNvSpPr>
            <a:spLocks noGrp="1"/>
          </p:cNvSpPr>
          <p:nvPr>
            <p:ph type="title"/>
          </p:nvPr>
        </p:nvSpPr>
        <p:spPr>
          <a:xfrm>
            <a:off x="585216" y="2537210"/>
            <a:ext cx="8250776" cy="997196"/>
          </a:xfrm>
        </p:spPr>
        <p:txBody>
          <a:bodyPr/>
          <a:lstStyle/>
          <a:p>
            <a:r>
              <a:rPr lang="en-US"/>
              <a:t>What about when there is no user?</a:t>
            </a:r>
          </a:p>
        </p:txBody>
      </p:sp>
    </p:spTree>
    <p:extLst>
      <p:ext uri="{BB962C8B-B14F-4D97-AF65-F5344CB8AC3E}">
        <p14:creationId xmlns:p14="http://schemas.microsoft.com/office/powerpoint/2010/main" val="126997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E06C-DAED-4128-8497-2C9EA734A968}"/>
              </a:ext>
            </a:extLst>
          </p:cNvPr>
          <p:cNvSpPr>
            <a:spLocks noGrp="1"/>
          </p:cNvSpPr>
          <p:nvPr>
            <p:ph type="title"/>
          </p:nvPr>
        </p:nvSpPr>
        <p:spPr/>
        <p:txBody>
          <a:bodyPr/>
          <a:lstStyle/>
          <a:p>
            <a:r>
              <a:rPr lang="en-US"/>
              <a:t>Application Permissions</a:t>
            </a:r>
          </a:p>
        </p:txBody>
      </p:sp>
      <p:sp>
        <p:nvSpPr>
          <p:cNvPr id="3" name="Content Placeholder 2">
            <a:extLst>
              <a:ext uri="{FF2B5EF4-FFF2-40B4-BE49-F238E27FC236}">
                <a16:creationId xmlns:a16="http://schemas.microsoft.com/office/drawing/2014/main" id="{7F114643-167B-4ECF-97C7-75A25DBDA5ED}"/>
              </a:ext>
            </a:extLst>
          </p:cNvPr>
          <p:cNvSpPr>
            <a:spLocks noGrp="1"/>
          </p:cNvSpPr>
          <p:nvPr>
            <p:ph idx="1"/>
          </p:nvPr>
        </p:nvSpPr>
        <p:spPr>
          <a:xfrm>
            <a:off x="584200" y="1435503"/>
            <a:ext cx="11018520" cy="5270097"/>
          </a:xfrm>
        </p:spPr>
        <p:txBody>
          <a:bodyPr>
            <a:normAutofit/>
          </a:bodyPr>
          <a:lstStyle/>
          <a:p>
            <a:r>
              <a:rPr lang="en-US"/>
              <a:t>App proves it is the app requesting permission</a:t>
            </a:r>
          </a:p>
          <a:p>
            <a:pPr lvl="1"/>
            <a:r>
              <a:rPr lang="en-US"/>
              <a:t>Secret, Cert, Managed Identity for Azure Resources</a:t>
            </a:r>
          </a:p>
          <a:p>
            <a:r>
              <a:rPr lang="en-US"/>
              <a:t>Admin consent – Always</a:t>
            </a:r>
          </a:p>
          <a:p>
            <a:r>
              <a:rPr lang="en-US"/>
              <a:t>Trans user functionality</a:t>
            </a:r>
          </a:p>
          <a:p>
            <a:pPr lvl="1"/>
            <a:r>
              <a:rPr lang="en-US" err="1"/>
              <a:t>User.ReadWrite.All</a:t>
            </a:r>
            <a:endParaRPr lang="en-US"/>
          </a:p>
          <a:p>
            <a:pPr lvl="1"/>
            <a:r>
              <a:rPr lang="en-US" err="1"/>
              <a:t>Calendar.Read</a:t>
            </a:r>
            <a:endParaRPr lang="en-US"/>
          </a:p>
          <a:p>
            <a:r>
              <a:rPr lang="en-US"/>
              <a:t>Permissions granted the app are always the permissions used</a:t>
            </a:r>
          </a:p>
        </p:txBody>
      </p:sp>
    </p:spTree>
    <p:extLst>
      <p:ext uri="{BB962C8B-B14F-4D97-AF65-F5344CB8AC3E}">
        <p14:creationId xmlns:p14="http://schemas.microsoft.com/office/powerpoint/2010/main" val="268059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C80-1692-4149-BA59-6CDC330330A6}"/>
              </a:ext>
            </a:extLst>
          </p:cNvPr>
          <p:cNvSpPr>
            <a:spLocks noGrp="1"/>
          </p:cNvSpPr>
          <p:nvPr>
            <p:ph type="title"/>
          </p:nvPr>
        </p:nvSpPr>
        <p:spPr/>
        <p:txBody>
          <a:bodyPr/>
          <a:lstStyle/>
          <a:p>
            <a:r>
              <a:rPr lang="en-US" dirty="0"/>
              <a:t>Limit App Permissions</a:t>
            </a:r>
          </a:p>
        </p:txBody>
      </p:sp>
      <p:sp>
        <p:nvSpPr>
          <p:cNvPr id="3" name="Content Placeholder 2">
            <a:extLst>
              <a:ext uri="{FF2B5EF4-FFF2-40B4-BE49-F238E27FC236}">
                <a16:creationId xmlns:a16="http://schemas.microsoft.com/office/drawing/2014/main" id="{5DF8D755-12C8-4194-9EC1-BAF2EC366392}"/>
              </a:ext>
            </a:extLst>
          </p:cNvPr>
          <p:cNvSpPr>
            <a:spLocks noGrp="1"/>
          </p:cNvSpPr>
          <p:nvPr>
            <p:ph idx="1"/>
          </p:nvPr>
        </p:nvSpPr>
        <p:spPr>
          <a:xfrm>
            <a:off x="584200" y="1435503"/>
            <a:ext cx="11018520" cy="3188565"/>
          </a:xfrm>
        </p:spPr>
        <p:txBody>
          <a:bodyPr/>
          <a:lstStyle/>
          <a:p>
            <a:r>
              <a:rPr lang="en-US" dirty="0"/>
              <a:t>Resource Specific Consent</a:t>
            </a:r>
          </a:p>
          <a:p>
            <a:pPr lvl="1"/>
            <a:r>
              <a:rPr lang="en-US" dirty="0"/>
              <a:t>Microsoft Teams - </a:t>
            </a:r>
            <a:r>
              <a:rPr lang="en-US" dirty="0">
                <a:hlinkClick r:id="rId2"/>
              </a:rPr>
              <a:t>Enable resource-specific consent in Teams - Teams | Microsoft Docs</a:t>
            </a:r>
            <a:endParaRPr lang="en-US" dirty="0"/>
          </a:p>
          <a:p>
            <a:r>
              <a:rPr lang="en-US" dirty="0"/>
              <a:t>Exchange Application Policies</a:t>
            </a:r>
          </a:p>
          <a:p>
            <a:pPr lvl="1"/>
            <a:r>
              <a:rPr lang="en-US" dirty="0"/>
              <a:t>Mailboxes - </a:t>
            </a:r>
            <a:r>
              <a:rPr lang="en-US" dirty="0">
                <a:hlinkClick r:id="rId3"/>
              </a:rPr>
              <a:t>Limiting application permissions to specific Exchange Online mailboxes - Microsoft Graph | Microsoft Docs</a:t>
            </a:r>
            <a:endParaRPr lang="en-US" dirty="0"/>
          </a:p>
          <a:p>
            <a:r>
              <a:rPr lang="en-US" dirty="0" err="1"/>
              <a:t>Sites.Selected</a:t>
            </a:r>
            <a:endParaRPr lang="en-US" dirty="0"/>
          </a:p>
          <a:p>
            <a:pPr lvl="1"/>
            <a:r>
              <a:rPr lang="en-US" dirty="0"/>
              <a:t>SharePoint - </a:t>
            </a:r>
            <a:r>
              <a:rPr lang="en-US" dirty="0">
                <a:hlinkClick r:id="rId4"/>
              </a:rPr>
              <a:t>Controlling app access on a specific SharePoint site collections is now available in Microsoft Graph - Microsoft 365 Developer Blog</a:t>
            </a:r>
            <a:endParaRPr lang="en-US" dirty="0"/>
          </a:p>
        </p:txBody>
      </p:sp>
    </p:spTree>
    <p:extLst>
      <p:ext uri="{BB962C8B-B14F-4D97-AF65-F5344CB8AC3E}">
        <p14:creationId xmlns:p14="http://schemas.microsoft.com/office/powerpoint/2010/main" val="3601358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3224-8822-463B-9D21-359C50D6A7D8}"/>
              </a:ext>
            </a:extLst>
          </p:cNvPr>
          <p:cNvSpPr>
            <a:spLocks noGrp="1"/>
          </p:cNvSpPr>
          <p:nvPr>
            <p:ph type="title"/>
          </p:nvPr>
        </p:nvSpPr>
        <p:spPr/>
        <p:txBody>
          <a:bodyPr/>
          <a:lstStyle/>
          <a:p>
            <a:r>
              <a:rPr lang="en-US"/>
              <a:t>Is this going to be on the test?</a:t>
            </a:r>
          </a:p>
        </p:txBody>
      </p:sp>
      <p:sp>
        <p:nvSpPr>
          <p:cNvPr id="5" name="Text Placeholder 4">
            <a:extLst>
              <a:ext uri="{FF2B5EF4-FFF2-40B4-BE49-F238E27FC236}">
                <a16:creationId xmlns:a16="http://schemas.microsoft.com/office/drawing/2014/main" id="{ED343161-5E59-4ADA-9DF6-939717E0F0B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375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Example: Cactus API</a:t>
            </a:r>
          </a:p>
        </p:txBody>
      </p:sp>
      <p:sp>
        <p:nvSpPr>
          <p:cNvPr id="6" name="Text Placeholder 5"/>
          <p:cNvSpPr>
            <a:spLocks noGrp="1"/>
          </p:cNvSpPr>
          <p:nvPr>
            <p:ph type="body" sz="quarter" idx="10"/>
          </p:nvPr>
        </p:nvSpPr>
        <p:spPr>
          <a:xfrm>
            <a:off x="584199" y="1435497"/>
            <a:ext cx="7003783" cy="4515082"/>
          </a:xfrm>
        </p:spPr>
        <p:txBody>
          <a:bodyPr vert="horz" wrap="square" lIns="0" tIns="0" rIns="0" bIns="0" rtlCol="0">
            <a:spAutoFit/>
          </a:bodyPr>
          <a:lstStyle/>
          <a:p>
            <a:pPr marL="0" indent="0">
              <a:lnSpc>
                <a:spcPct val="95000"/>
              </a:lnSpc>
              <a:buNone/>
            </a:pPr>
            <a:r>
              <a:rPr lang="en-US"/>
              <a:t>A </a:t>
            </a:r>
            <a:r>
              <a:rPr lang="en-US" i="1"/>
              <a:t>very</a:t>
            </a:r>
            <a:r>
              <a:rPr lang="en-US"/>
              <a:t> simple API</a:t>
            </a:r>
          </a:p>
          <a:p>
            <a:pPr lvl="1">
              <a:lnSpc>
                <a:spcPct val="95000"/>
              </a:lnSpc>
            </a:pPr>
            <a:r>
              <a:rPr lang="en-US" sz="1600">
                <a:latin typeface="Consolas" panose="020B0609020204030204" pitchFamily="49" charset="0"/>
              </a:rPr>
              <a:t>GET /items </a:t>
            </a:r>
            <a:r>
              <a:rPr lang="en-US"/>
              <a:t>– list all items</a:t>
            </a:r>
          </a:p>
          <a:p>
            <a:pPr lvl="1">
              <a:lnSpc>
                <a:spcPct val="95000"/>
              </a:lnSpc>
            </a:pPr>
            <a:r>
              <a:rPr lang="en-US" sz="1600">
                <a:latin typeface="Consolas" panose="020B0609020204030204" pitchFamily="49" charset="0"/>
              </a:rPr>
              <a:t>GET /items/{id} </a:t>
            </a:r>
            <a:r>
              <a:rPr lang="en-US"/>
              <a:t>– get one item</a:t>
            </a:r>
          </a:p>
          <a:p>
            <a:pPr marL="28575" indent="0">
              <a:buNone/>
            </a:pPr>
            <a:endParaRPr lang="en-US"/>
          </a:p>
          <a:p>
            <a:pPr marL="28575" indent="0">
              <a:buNone/>
            </a:pPr>
            <a:r>
              <a:rPr lang="en-US"/>
              <a:t>Exposes two delegated permissions</a:t>
            </a:r>
          </a:p>
          <a:p>
            <a:pPr lvl="1"/>
            <a:r>
              <a:rPr lang="en-US" i="1" err="1"/>
              <a:t>Catalog.View.All</a:t>
            </a:r>
            <a:r>
              <a:rPr lang="en-US"/>
              <a:t>: List all items</a:t>
            </a:r>
          </a:p>
          <a:p>
            <a:pPr lvl="1"/>
            <a:r>
              <a:rPr lang="en-US" i="1" err="1"/>
              <a:t>Catalog.View.Published</a:t>
            </a:r>
            <a:r>
              <a:rPr lang="en-US"/>
              <a:t>: List only published items</a:t>
            </a:r>
          </a:p>
          <a:p>
            <a:pPr lvl="1"/>
            <a:endParaRPr lang="en-US"/>
          </a:p>
          <a:p>
            <a:pPr marL="28575" indent="0">
              <a:buNone/>
            </a:pPr>
            <a:r>
              <a:rPr lang="en-US"/>
              <a:t>Has two types of users</a:t>
            </a:r>
          </a:p>
          <a:p>
            <a:pPr lvl="1"/>
            <a:r>
              <a:rPr lang="en-US" i="1"/>
              <a:t>Admin</a:t>
            </a:r>
            <a:r>
              <a:rPr lang="en-US"/>
              <a:t>: Can view all items</a:t>
            </a:r>
          </a:p>
          <a:p>
            <a:pPr lvl="1"/>
            <a:r>
              <a:rPr lang="en-US" i="1"/>
              <a:t>User</a:t>
            </a:r>
            <a:r>
              <a:rPr lang="en-US"/>
              <a:t>: Can view only published items</a:t>
            </a:r>
          </a:p>
        </p:txBody>
      </p:sp>
      <p:grpSp>
        <p:nvGrpSpPr>
          <p:cNvPr id="8" name="Group 7">
            <a:extLst>
              <a:ext uri="{FF2B5EF4-FFF2-40B4-BE49-F238E27FC236}">
                <a16:creationId xmlns:a16="http://schemas.microsoft.com/office/drawing/2014/main" id="{B9804B5D-16C8-4F93-A78D-EECB62EB631F}"/>
              </a:ext>
            </a:extLst>
          </p:cNvPr>
          <p:cNvGrpSpPr/>
          <p:nvPr/>
        </p:nvGrpSpPr>
        <p:grpSpPr>
          <a:xfrm>
            <a:off x="7593633" y="1435496"/>
            <a:ext cx="4015754" cy="4833541"/>
            <a:chOff x="7593633" y="588962"/>
            <a:chExt cx="4015754" cy="5680076"/>
          </a:xfrm>
        </p:grpSpPr>
        <p:sp>
          <p:nvSpPr>
            <p:cNvPr id="9" name="Rectangle 8">
              <a:extLst>
                <a:ext uri="{FF2B5EF4-FFF2-40B4-BE49-F238E27FC236}">
                  <a16:creationId xmlns:a16="http://schemas.microsoft.com/office/drawing/2014/main" id="{8E943250-6381-4982-8F2D-B1202C01A5E0}"/>
                </a:ext>
                <a:ext uri="{C183D7F6-B498-43B3-948B-1728B52AA6E4}">
                  <adec:decorative xmlns:adec="http://schemas.microsoft.com/office/drawing/2017/decorative" val="1"/>
                </a:ext>
              </a:extLst>
            </p:cNvPr>
            <p:cNvSpPr/>
            <p:nvPr/>
          </p:nvSpPr>
          <p:spPr bwMode="auto">
            <a:xfrm>
              <a:off x="7593633" y="588962"/>
              <a:ext cx="401010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6714392-D712-4972-BB3E-CFF8348EA5D6}"/>
                </a:ext>
              </a:extLst>
            </p:cNvPr>
            <p:cNvSpPr/>
            <p:nvPr/>
          </p:nvSpPr>
          <p:spPr bwMode="auto">
            <a:xfrm>
              <a:off x="7599284" y="588962"/>
              <a:ext cx="4010103" cy="4001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rPr>
                <a:t>Catalog contents</a:t>
              </a:r>
            </a:p>
            <a:p>
              <a:pPr defTabSz="932472" fontAlgn="base"/>
              <a:endParaRPr lang="en-US" sz="1200">
                <a:solidFill>
                  <a:schemeClr val="tx1"/>
                </a:solidFill>
                <a:latin typeface="Consolas" panose="020B0609020204030204" pitchFamily="49" charset="0"/>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2,</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Neobuxbaumia</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polylopha</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"unpublished"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1864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199" y="1435497"/>
            <a:ext cx="11025189" cy="2092881"/>
          </a:xfrm>
        </p:spPr>
        <p:txBody>
          <a:bodyPr vert="horz" wrap="square" lIns="0" tIns="0" rIns="0" bIns="0" rtlCol="0">
            <a:spAutoFit/>
          </a:bodyPr>
          <a:lstStyle/>
          <a:p>
            <a:pPr>
              <a:lnSpc>
                <a:spcPct val="95000"/>
              </a:lnSpc>
            </a:pPr>
            <a:r>
              <a:rPr lang="en-US"/>
              <a:t>A single-page JavaScript app requesting the </a:t>
            </a:r>
            <a:r>
              <a:rPr lang="en-US" i="1" err="1"/>
              <a:t>Catalog.View.Published</a:t>
            </a:r>
            <a:r>
              <a:rPr lang="en-US" i="1"/>
              <a:t> </a:t>
            </a:r>
            <a:r>
              <a:rPr lang="en-US"/>
              <a:t>permission, used to list catalog items</a:t>
            </a:r>
          </a:p>
          <a:p>
            <a:pPr lvl="1">
              <a:lnSpc>
                <a:spcPct val="95000"/>
              </a:lnSpc>
            </a:pPr>
            <a:r>
              <a:rPr lang="en-US"/>
              <a:t>Q: Is this a delegated permission (scope) or application permission (app role)?</a:t>
            </a:r>
          </a:p>
          <a:p>
            <a:pPr lvl="1">
              <a:lnSpc>
                <a:spcPct val="95000"/>
              </a:lnSpc>
            </a:pPr>
            <a:r>
              <a:rPr lang="en-US"/>
              <a:t>A: It </a:t>
            </a:r>
            <a:r>
              <a:rPr lang="en-US" i="1"/>
              <a:t>must</a:t>
            </a:r>
            <a:r>
              <a:rPr lang="en-US"/>
              <a:t> be delegated, because:</a:t>
            </a:r>
          </a:p>
          <a:p>
            <a:pPr lvl="2">
              <a:lnSpc>
                <a:spcPct val="95000"/>
              </a:lnSpc>
            </a:pPr>
            <a:r>
              <a:rPr lang="en-US"/>
              <a:t>There are users in front of the app</a:t>
            </a:r>
          </a:p>
          <a:p>
            <a:pPr lvl="2">
              <a:lnSpc>
                <a:spcPct val="95000"/>
              </a:lnSpc>
            </a:pPr>
            <a:r>
              <a:rPr lang="en-US"/>
              <a:t>A single page app can’t keep a secret, so can’t be a confidential client.</a:t>
            </a:r>
          </a:p>
        </p:txBody>
      </p:sp>
      <p:grpSp>
        <p:nvGrpSpPr>
          <p:cNvPr id="41" name="Group 40">
            <a:extLst>
              <a:ext uri="{FF2B5EF4-FFF2-40B4-BE49-F238E27FC236}">
                <a16:creationId xmlns:a16="http://schemas.microsoft.com/office/drawing/2014/main" id="{359918BF-19D9-4F16-B450-5C6E01226E0B}"/>
              </a:ext>
            </a:extLst>
          </p:cNvPr>
          <p:cNvGrpSpPr/>
          <p:nvPr/>
        </p:nvGrpSpPr>
        <p:grpSpPr>
          <a:xfrm>
            <a:off x="3405732" y="3685574"/>
            <a:ext cx="4902022" cy="1736929"/>
            <a:chOff x="967034" y="4775417"/>
            <a:chExt cx="5128966" cy="1817342"/>
          </a:xfrm>
        </p:grpSpPr>
        <p:sp>
          <p:nvSpPr>
            <p:cNvPr id="19" name="Rectangle 18">
              <a:extLst>
                <a:ext uri="{FF2B5EF4-FFF2-40B4-BE49-F238E27FC236}">
                  <a16:creationId xmlns:a16="http://schemas.microsoft.com/office/drawing/2014/main" id="{9A167769-9F92-468F-B93B-348AC83671DD}"/>
                </a:ext>
              </a:extLst>
            </p:cNvPr>
            <p:cNvSpPr/>
            <p:nvPr/>
          </p:nvSpPr>
          <p:spPr bwMode="auto">
            <a:xfrm>
              <a:off x="2835670" y="5196483"/>
              <a:ext cx="1292144" cy="1072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a:gradFill>
                    <a:gsLst>
                      <a:gs pos="40075">
                        <a:srgbClr val="FFFFFF"/>
                      </a:gs>
                      <a:gs pos="30000">
                        <a:srgbClr val="FFFFFF"/>
                      </a:gs>
                    </a:gsLst>
                    <a:lin ang="5400000" scaled="0"/>
                  </a:gradFill>
                </a:rPr>
                <a:t>Cactus </a:t>
              </a:r>
              <a:r>
                <a:rPr lang="es-MX" sz="1800" err="1">
                  <a:gradFill>
                    <a:gsLst>
                      <a:gs pos="40075">
                        <a:srgbClr val="FFFFFF"/>
                      </a:gs>
                      <a:gs pos="30000">
                        <a:srgbClr val="FFFFFF"/>
                      </a:gs>
                    </a:gsLst>
                    <a:lin ang="5400000" scaled="0"/>
                  </a:gradFill>
                </a:rPr>
                <a:t>Catalog</a:t>
              </a:r>
              <a:endParaRPr lang="es-MX" sz="180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AF6BE394-6C6D-4B1C-BDA7-F247FBC466F6}"/>
                </a:ext>
              </a:extLst>
            </p:cNvPr>
            <p:cNvSpPr/>
            <p:nvPr/>
          </p:nvSpPr>
          <p:spPr bwMode="auto">
            <a:xfrm>
              <a:off x="4803856" y="5196484"/>
              <a:ext cx="1292144" cy="10725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err="1">
                  <a:gradFill>
                    <a:gsLst>
                      <a:gs pos="40075">
                        <a:srgbClr val="FFFFFF"/>
                      </a:gs>
                      <a:gs pos="30000">
                        <a:srgbClr val="FFFFFF"/>
                      </a:gs>
                    </a:gsLst>
                    <a:lin ang="5400000" scaled="0"/>
                  </a:gradFill>
                </a:rPr>
                <a:t>Catalog</a:t>
              </a:r>
              <a:r>
                <a:rPr lang="es-MX" sz="1800">
                  <a:gradFill>
                    <a:gsLst>
                      <a:gs pos="40075">
                        <a:srgbClr val="FFFFFF"/>
                      </a:gs>
                      <a:gs pos="30000">
                        <a:srgbClr val="FFFFFF"/>
                      </a:gs>
                    </a:gsLst>
                    <a:lin ang="5400000" scaled="0"/>
                  </a:gradFill>
                </a:rPr>
                <a:t> API</a:t>
              </a:r>
              <a:endParaRPr lang="en-US" sz="1800">
                <a:gradFill>
                  <a:gsLst>
                    <a:gs pos="40075">
                      <a:srgbClr val="FFFFFF"/>
                    </a:gs>
                    <a:gs pos="30000">
                      <a:srgbClr val="FFFFFF"/>
                    </a:gs>
                  </a:gsLst>
                  <a:lin ang="5400000" scaled="0"/>
                </a:gradFill>
              </a:endParaRPr>
            </a:p>
          </p:txBody>
        </p:sp>
        <p:cxnSp>
          <p:nvCxnSpPr>
            <p:cNvPr id="21" name="Straight Arrow Connector 20">
              <a:extLst>
                <a:ext uri="{FF2B5EF4-FFF2-40B4-BE49-F238E27FC236}">
                  <a16:creationId xmlns:a16="http://schemas.microsoft.com/office/drawing/2014/main" id="{8F2FCDE5-FD24-4C1D-B9EC-5F99E33007DE}"/>
                </a:ext>
              </a:extLst>
            </p:cNvPr>
            <p:cNvCxnSpPr>
              <a:cxnSpLocks/>
              <a:stCxn id="25" idx="3"/>
            </p:cNvCxnSpPr>
            <p:nvPr/>
          </p:nvCxnSpPr>
          <p:spPr>
            <a:xfrm flipV="1">
              <a:off x="1421280" y="5340366"/>
              <a:ext cx="140873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5C781E-EF7A-4558-B4A3-ECBDAE50E30A}"/>
                </a:ext>
              </a:extLst>
            </p:cNvPr>
            <p:cNvCxnSpPr>
              <a:cxnSpLocks/>
              <a:stCxn id="19" idx="3"/>
              <a:endCxn id="20" idx="1"/>
            </p:cNvCxnSpPr>
            <p:nvPr/>
          </p:nvCxnSpPr>
          <p:spPr>
            <a:xfrm>
              <a:off x="4127814" y="5732760"/>
              <a:ext cx="67604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D1F7498-4489-4B21-B332-236C9E757BAB}"/>
                </a:ext>
              </a:extLst>
            </p:cNvPr>
            <p:cNvPicPr>
              <a:picLocks noChangeAspect="1"/>
            </p:cNvPicPr>
            <p:nvPr/>
          </p:nvPicPr>
          <p:blipFill>
            <a:blip r:embed="rId3"/>
            <a:stretch>
              <a:fillRect/>
            </a:stretch>
          </p:blipFill>
          <p:spPr>
            <a:xfrm>
              <a:off x="1450243" y="5462860"/>
              <a:ext cx="454246" cy="1129899"/>
            </a:xfrm>
            <a:prstGeom prst="rect">
              <a:avLst/>
            </a:prstGeom>
          </p:spPr>
        </p:pic>
        <p:pic>
          <p:nvPicPr>
            <p:cNvPr id="25" name="Picture 24">
              <a:extLst>
                <a:ext uri="{FF2B5EF4-FFF2-40B4-BE49-F238E27FC236}">
                  <a16:creationId xmlns:a16="http://schemas.microsoft.com/office/drawing/2014/main" id="{CD8383EB-C61A-4FE1-97D9-E142EF706BDC}"/>
                </a:ext>
              </a:extLst>
            </p:cNvPr>
            <p:cNvPicPr>
              <a:picLocks noChangeAspect="1"/>
            </p:cNvPicPr>
            <p:nvPr/>
          </p:nvPicPr>
          <p:blipFill>
            <a:blip r:embed="rId4"/>
            <a:stretch>
              <a:fillRect/>
            </a:stretch>
          </p:blipFill>
          <p:spPr>
            <a:xfrm>
              <a:off x="967034" y="4775417"/>
              <a:ext cx="454246" cy="1129899"/>
            </a:xfrm>
            <a:prstGeom prst="rect">
              <a:avLst/>
            </a:prstGeom>
          </p:spPr>
        </p:pic>
        <p:cxnSp>
          <p:nvCxnSpPr>
            <p:cNvPr id="29" name="Straight Arrow Connector 28">
              <a:extLst>
                <a:ext uri="{FF2B5EF4-FFF2-40B4-BE49-F238E27FC236}">
                  <a16:creationId xmlns:a16="http://schemas.microsoft.com/office/drawing/2014/main" id="{5D796BAC-54F4-4166-9B66-8EB679583DC0}"/>
                </a:ext>
              </a:extLst>
            </p:cNvPr>
            <p:cNvCxnSpPr>
              <a:cxnSpLocks/>
              <a:stCxn id="23" idx="3"/>
            </p:cNvCxnSpPr>
            <p:nvPr/>
          </p:nvCxnSpPr>
          <p:spPr>
            <a:xfrm>
              <a:off x="1904489" y="6027810"/>
              <a:ext cx="925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11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438578"/>
            <a:ext cx="7003783" cy="2111347"/>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a:t>
            </a:r>
            <a:endParaRPr lang="en-US"/>
          </a:p>
          <a:p>
            <a:pPr marL="228600" lvl="1" indent="0">
              <a:lnSpc>
                <a:spcPct val="95000"/>
              </a:lnSpc>
              <a:buNone/>
            </a:pPr>
            <a:r>
              <a:rPr lang="en-US"/>
              <a:t>Q: What’s the result?</a:t>
            </a:r>
          </a:p>
          <a:p>
            <a:pPr marL="228600" lvl="1" indent="0">
              <a:lnSpc>
                <a:spcPct val="95000"/>
              </a:lnSpc>
              <a:buNone/>
            </a:pPr>
            <a:r>
              <a:rPr lang="en-US"/>
              <a:t>A: Only published items are listed. Although Alice is considered an </a:t>
            </a:r>
            <a:r>
              <a:rPr lang="en-US" i="1"/>
              <a:t>Admin</a:t>
            </a:r>
            <a:r>
              <a:rPr lang="en-US"/>
              <a:t> by the API and is allowed to view all items, the client app has limited delegated permissions.</a:t>
            </a: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3633" y="2019300"/>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3262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a:t>
            </a:r>
          </a:p>
          <a:p>
            <a:pPr defTabSz="932472" fontAlgn="base"/>
            <a:endParaRPr lang="en-US" sz="24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0874737C-9D64-4D9F-9DFC-98E6DC7E743F}"/>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3" name="TextBox 2">
            <a:extLst>
              <a:ext uri="{FF2B5EF4-FFF2-40B4-BE49-F238E27FC236}">
                <a16:creationId xmlns:a16="http://schemas.microsoft.com/office/drawing/2014/main" id="{EE3CDB42-82B1-4920-9063-6EF91901FD8C}"/>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0508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621331"/>
            <a:ext cx="7009876" cy="2111347"/>
          </a:xfrm>
        </p:spPr>
        <p:txBody>
          <a:bodyPr vert="horz" wrap="square" lIns="0" tIns="0" rIns="0" bIns="0" rtlCol="0">
            <a:spAutoFit/>
          </a:bodyPr>
          <a:lstStyle/>
          <a:p>
            <a:pPr marL="0" indent="0">
              <a:lnSpc>
                <a:spcPct val="95000"/>
              </a:lnSpc>
              <a:buNone/>
            </a:pPr>
            <a:r>
              <a:rPr lang="en-US"/>
              <a:t>Bob, who is a </a:t>
            </a:r>
            <a:r>
              <a:rPr lang="en-US" i="1"/>
              <a:t>User</a:t>
            </a:r>
            <a:r>
              <a:rPr lang="en-US"/>
              <a:t>, signs in to </a:t>
            </a:r>
            <a:r>
              <a:rPr lang="en-US" i="1"/>
              <a:t>Cactus Catalog </a:t>
            </a:r>
            <a:r>
              <a:rPr lang="en-US"/>
              <a:t>and calls </a:t>
            </a:r>
            <a:r>
              <a:rPr lang="en-US" sz="2400">
                <a:latin typeface="Consolas" panose="020B0609020204030204" pitchFamily="49" charset="0"/>
              </a:rPr>
              <a:t>GET /items/1</a:t>
            </a:r>
            <a:endParaRPr lang="en-US"/>
          </a:p>
          <a:p>
            <a:pPr marL="228600" lvl="1" indent="0">
              <a:lnSpc>
                <a:spcPct val="95000"/>
              </a:lnSpc>
              <a:buNone/>
            </a:pPr>
            <a:r>
              <a:rPr lang="en-US"/>
              <a:t>Q: What’s the result?</a:t>
            </a:r>
          </a:p>
          <a:p>
            <a:pPr marL="228600" lvl="1" indent="0">
              <a:lnSpc>
                <a:spcPct val="95000"/>
              </a:lnSpc>
              <a:buNone/>
            </a:pPr>
            <a:r>
              <a:rPr lang="en-US"/>
              <a:t>A: The requested item is returned. Because it is a published item, both Bob and the client app (on Bob’s behalf) have permission.</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6680" y="2005778"/>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190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/items/1</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7" name="Table 6">
            <a:extLst>
              <a:ext uri="{FF2B5EF4-FFF2-40B4-BE49-F238E27FC236}">
                <a16:creationId xmlns:a16="http://schemas.microsoft.com/office/drawing/2014/main" id="{D9352E1D-2B1C-4DBA-96C1-07FBEA0562D5}"/>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4FC4A640-C4E5-4A1C-8463-E53177D98B40}"/>
              </a:ext>
            </a:extLst>
          </p:cNvPr>
          <p:cNvSpPr txBox="1"/>
          <p:nvPr/>
        </p:nvSpPr>
        <p:spPr>
          <a:xfrm>
            <a:off x="588263" y="1520858"/>
            <a:ext cx="822655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Users can view only published items</a:t>
            </a:r>
          </a:p>
        </p:txBody>
      </p:sp>
    </p:spTree>
    <p:extLst>
      <p:ext uri="{BB962C8B-B14F-4D97-AF65-F5344CB8AC3E}">
        <p14:creationId xmlns:p14="http://schemas.microsoft.com/office/powerpoint/2010/main" val="362706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685740"/>
            <a:ext cx="7009876" cy="2403735"/>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What’s the result?</a:t>
            </a:r>
          </a:p>
          <a:p>
            <a:pPr marL="228600" lvl="1" indent="0">
              <a:lnSpc>
                <a:spcPct val="95000"/>
              </a:lnSpc>
              <a:buNone/>
            </a:pPr>
            <a:r>
              <a:rPr lang="en-US"/>
              <a:t>A: An authorization error is returned. Although Alice is considered an </a:t>
            </a:r>
            <a:r>
              <a:rPr lang="en-US" i="1"/>
              <a:t>Admin</a:t>
            </a:r>
            <a:r>
              <a:rPr lang="en-US"/>
              <a:t> by the API and is allowed to view all items, the client app has limited delegated permissions and is not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103756" y="1947589"/>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350370" y="2019300"/>
            <a:ext cx="3259017"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403 Forbidden</a:t>
            </a: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041A9B63-57C5-4A11-9B7C-52236952F1A4}"/>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2" name="TextBox 1">
            <a:extLst>
              <a:ext uri="{FF2B5EF4-FFF2-40B4-BE49-F238E27FC236}">
                <a16:creationId xmlns:a16="http://schemas.microsoft.com/office/drawing/2014/main" id="{6D7829AF-58BE-481B-9304-27DEEED7D102}"/>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1615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9408" y="2336618"/>
            <a:ext cx="7009876" cy="3930307"/>
          </a:xfrm>
        </p:spPr>
        <p:txBody>
          <a:bodyPr vert="horz" wrap="square" lIns="0" tIns="0" rIns="0" bIns="0" rtlCol="0">
            <a:spAutoFit/>
          </a:bodyPr>
          <a:lstStyle/>
          <a:p>
            <a:pPr marL="0" indent="0">
              <a:lnSpc>
                <a:spcPct val="95000"/>
              </a:lnSpc>
              <a:buNone/>
            </a:pPr>
            <a:r>
              <a:rPr lang="en-US"/>
              <a:t>Now suppose the </a:t>
            </a:r>
            <a:r>
              <a:rPr lang="en-US" i="1"/>
              <a:t>Cactus Catalog </a:t>
            </a:r>
            <a:r>
              <a:rPr lang="en-US"/>
              <a:t>app is granted the delegated permission </a:t>
            </a:r>
            <a:br>
              <a:rPr lang="en-US"/>
            </a:br>
            <a:r>
              <a:rPr lang="en-US" i="1" err="1"/>
              <a:t>Catalog.View.All</a:t>
            </a:r>
            <a:endParaRPr lang="en-US"/>
          </a:p>
          <a:p>
            <a:pPr marL="0" indent="0">
              <a:lnSpc>
                <a:spcPct val="95000"/>
              </a:lnSpc>
              <a:buNone/>
            </a:pPr>
            <a:endParaRPr lang="en-US" sz="1200"/>
          </a:p>
          <a:p>
            <a:pPr marL="0" indent="0">
              <a:lnSpc>
                <a:spcPct val="95000"/>
              </a:lnSpc>
              <a:buNone/>
            </a:pPr>
            <a:r>
              <a:rPr lang="en-US"/>
              <a:t>Bob, a </a:t>
            </a:r>
            <a:r>
              <a:rPr lang="en-US" i="1"/>
              <a:t>User</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 should be the result?</a:t>
            </a:r>
          </a:p>
          <a:p>
            <a:pPr marL="228600" lvl="1" indent="0">
              <a:lnSpc>
                <a:spcPct val="95000"/>
              </a:lnSpc>
              <a:buNone/>
            </a:pPr>
            <a:r>
              <a:rPr lang="en-US"/>
              <a:t>A: An authorization error. Even though the app has delegated permissions to read all items, these permissions are restricted by what the user is actually allowed to do, and Bob isn’t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315864" y="2005778"/>
            <a:ext cx="3290919"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583284" y="2019300"/>
            <a:ext cx="3026104" cy="1169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28429169-561F-4317-AE0D-910A99F601A2}"/>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91178A44-F002-46D2-896A-CE75C89F4146}"/>
              </a:ext>
            </a:extLst>
          </p:cNvPr>
          <p:cNvSpPr txBox="1"/>
          <p:nvPr/>
        </p:nvSpPr>
        <p:spPr>
          <a:xfrm>
            <a:off x="588263" y="1515248"/>
            <a:ext cx="6266165" cy="615553"/>
          </a:xfrm>
          <a:prstGeom prst="rect">
            <a:avLst/>
          </a:prstGeom>
          <a:noFill/>
        </p:spPr>
        <p:txBody>
          <a:bodyPr wrap="square" lIns="0" tIns="0" rIns="0" bIns="0" rtlCol="0">
            <a:spAutoFit/>
          </a:bodyPr>
          <a:lstStyle/>
          <a:p>
            <a:r>
              <a:rPr lang="en-US" sz="2000" i="1"/>
              <a:t>App has consent for </a:t>
            </a:r>
            <a:r>
              <a:rPr lang="en-US" sz="2000" i="1" err="1"/>
              <a:t>Catalog.View.All</a:t>
            </a:r>
            <a:r>
              <a:rPr lang="en-US" sz="2000" i="1"/>
              <a:t>: List all items</a:t>
            </a:r>
          </a:p>
          <a:p>
            <a:r>
              <a:rPr lang="en-US" sz="2000">
                <a:gradFill>
                  <a:gsLst>
                    <a:gs pos="2917">
                      <a:schemeClr val="tx1"/>
                    </a:gs>
                    <a:gs pos="30000">
                      <a:schemeClr val="tx1"/>
                    </a:gs>
                  </a:gsLst>
                  <a:lin ang="5400000" scaled="0"/>
                </a:gradFill>
              </a:rPr>
              <a:t>Users can view only published items</a:t>
            </a:r>
          </a:p>
        </p:txBody>
      </p:sp>
    </p:spTree>
    <p:extLst>
      <p:ext uri="{BB962C8B-B14F-4D97-AF65-F5344CB8AC3E}">
        <p14:creationId xmlns:p14="http://schemas.microsoft.com/office/powerpoint/2010/main" val="346924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63405"/>
          </a:xfrm>
        </p:spPr>
        <p:txBody>
          <a:bodyPr>
            <a:normAutofit/>
          </a:bodyPr>
          <a:lstStyle/>
          <a:p>
            <a:r>
              <a:rPr lang="en-US" sz="2400">
                <a:cs typeface="Segoe UI"/>
              </a:rPr>
              <a:t>Permission and Consent Framework</a:t>
            </a:r>
            <a:endParaRPr lang="en-US" sz="2400"/>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1994392"/>
          </a:xfrm>
        </p:spPr>
        <p:txBody>
          <a:bodyPr vert="horz" wrap="square" lIns="0" tIns="0" rIns="0" bIns="0" rtlCol="0" anchor="t">
            <a:spAutoFit/>
          </a:bodyPr>
          <a:lstStyle/>
          <a:p>
            <a:pPr marL="0" indent="0">
              <a:buNone/>
            </a:pPr>
            <a:r>
              <a:rPr lang="en-US" sz="2400">
                <a:solidFill>
                  <a:schemeClr val="tx1"/>
                </a:solidFill>
                <a:latin typeface="Segoe UI Semilight"/>
                <a:cs typeface="Segoe UI Semilight"/>
              </a:rPr>
              <a:t>For Labs and Exercises please refer to the below link - </a:t>
            </a:r>
            <a:endParaRPr lang="en-US"/>
          </a:p>
          <a:p>
            <a:endParaRPr lang="en-US" sz="2400">
              <a:solidFill>
                <a:schemeClr val="tx1"/>
              </a:solidFill>
            </a:endParaRPr>
          </a:p>
          <a:p>
            <a:pPr marL="0" indent="0">
              <a:buNone/>
            </a:pPr>
            <a:r>
              <a:rPr lang="en-US" sz="2400">
                <a:solidFill>
                  <a:srgbClr val="6EAC1C"/>
                </a:solidFill>
                <a:hlinkClick r:id="rId3"/>
              </a:rPr>
              <a:t>Permissions and Consent Framework - Learn | Microsoft Docs</a:t>
            </a:r>
            <a:endParaRPr lang="en-US" sz="2400">
              <a:solidFill>
                <a:schemeClr val="tx1"/>
              </a:solidFill>
            </a:endParaRPr>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543046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53998"/>
          </a:xfrm>
        </p:spPr>
        <p:txBody>
          <a:bodyPr>
            <a:normAutofit/>
          </a:bodyPr>
          <a:lstStyle/>
          <a:p>
            <a:r>
              <a:rPr lang="en-US"/>
              <a:t>Best Practices</a:t>
            </a:r>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4844403"/>
          </a:xfrm>
        </p:spPr>
        <p:txBody>
          <a:bodyPr vert="horz" wrap="square" lIns="0" tIns="0" rIns="0" bIns="0" rtlCol="0" anchor="t">
            <a:spAutoFit/>
          </a:bodyPr>
          <a:lstStyle/>
          <a:p>
            <a:r>
              <a:rPr lang="en-US" sz="2400">
                <a:solidFill>
                  <a:schemeClr val="tx1"/>
                </a:solidFill>
              </a:rPr>
              <a:t>Adopt consent and authorization best practices</a:t>
            </a:r>
          </a:p>
          <a:p>
            <a:pPr lvl="1"/>
            <a:r>
              <a:rPr lang="en-US" sz="1600"/>
              <a:t>The most widely adopted apps in Azure AD generally follow these already</a:t>
            </a:r>
          </a:p>
          <a:p>
            <a:pPr lvl="1"/>
            <a:r>
              <a:rPr lang="en-US" sz="1600">
                <a:hlinkClick r:id="rId3"/>
              </a:rPr>
              <a:t>http://aka.ms/GraphBestPractices</a:t>
            </a:r>
            <a:r>
              <a:rPr lang="en-US" sz="1600"/>
              <a:t> </a:t>
            </a:r>
          </a:p>
          <a:p>
            <a:r>
              <a:rPr lang="en-US" sz="2400">
                <a:solidFill>
                  <a:schemeClr val="tx1"/>
                </a:solidFill>
              </a:rPr>
              <a:t>Show that you have been thoughtful with your permission requests:</a:t>
            </a:r>
          </a:p>
          <a:p>
            <a:pPr lvl="1"/>
            <a:r>
              <a:rPr lang="en-US" sz="1800"/>
              <a:t>Only ask for what is absolutely necessary</a:t>
            </a:r>
          </a:p>
          <a:p>
            <a:pPr lvl="1"/>
            <a:r>
              <a:rPr lang="en-US" sz="1800">
                <a:cs typeface="Segoe UI"/>
              </a:rPr>
              <a:t>Choose permission type based on your scenario</a:t>
            </a:r>
          </a:p>
          <a:p>
            <a:pPr lvl="1"/>
            <a:r>
              <a:rPr lang="en-US" sz="1800"/>
              <a:t>Use incremental consent to request granular permissions just in time</a:t>
            </a:r>
          </a:p>
          <a:p>
            <a:r>
              <a:rPr lang="en-US" sz="2400">
                <a:solidFill>
                  <a:schemeClr val="tx1"/>
                </a:solidFill>
              </a:rPr>
              <a:t>Provide Terms of Service and Privacy Statement</a:t>
            </a:r>
          </a:p>
          <a:p>
            <a:pPr marL="0" indent="0">
              <a:buNone/>
            </a:pPr>
            <a:endParaRPr lang="en-US" sz="2000"/>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3316766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63405"/>
          </a:xfrm>
        </p:spPr>
        <p:txBody>
          <a:bodyPr>
            <a:normAutofit/>
          </a:bodyPr>
          <a:lstStyle/>
          <a:p>
            <a:r>
              <a:rPr lang="en-US" sz="2400">
                <a:cs typeface="Segoe UI"/>
              </a:rPr>
              <a:t>Permission and Consent Framework</a:t>
            </a:r>
            <a:endParaRPr lang="en-US" sz="2400"/>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1994392"/>
          </a:xfrm>
        </p:spPr>
        <p:txBody>
          <a:bodyPr vert="horz" wrap="square" lIns="0" tIns="0" rIns="0" bIns="0" rtlCol="0" anchor="t">
            <a:spAutoFit/>
          </a:bodyPr>
          <a:lstStyle/>
          <a:p>
            <a:pPr marL="0" indent="0">
              <a:buNone/>
            </a:pPr>
            <a:r>
              <a:rPr lang="en-US" sz="2400">
                <a:solidFill>
                  <a:schemeClr val="tx1"/>
                </a:solidFill>
                <a:latin typeface="Segoe UI Semilight"/>
                <a:cs typeface="Segoe UI Semilight"/>
              </a:rPr>
              <a:t>For Labs and Exercises please refer to the below link - </a:t>
            </a:r>
            <a:endParaRPr lang="en-US"/>
          </a:p>
          <a:p>
            <a:endParaRPr lang="en-US" sz="2400">
              <a:solidFill>
                <a:schemeClr val="tx1"/>
              </a:solidFill>
            </a:endParaRPr>
          </a:p>
          <a:p>
            <a:pPr marL="0" indent="0">
              <a:buNone/>
            </a:pPr>
            <a:r>
              <a:rPr lang="en-US" sz="2400">
                <a:solidFill>
                  <a:srgbClr val="6EAC1C"/>
                </a:solidFill>
                <a:hlinkClick r:id="rId3"/>
              </a:rPr>
              <a:t>Permissions and Consent Framework - Learn | Microsoft Docs</a:t>
            </a:r>
            <a:endParaRPr lang="en-US" sz="2400">
              <a:solidFill>
                <a:schemeClr val="tx1"/>
              </a:solidFill>
            </a:endParaRPr>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851584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CF83-14F5-4AEF-AA61-6BE94067D1BF}"/>
              </a:ext>
            </a:extLst>
          </p:cNvPr>
          <p:cNvSpPr>
            <a:spLocks noGrp="1"/>
          </p:cNvSpPr>
          <p:nvPr>
            <p:ph type="title"/>
          </p:nvPr>
        </p:nvSpPr>
        <p:spPr/>
        <p:txBody>
          <a:bodyPr/>
          <a:lstStyle/>
          <a:p>
            <a:r>
              <a:rPr lang="en-US"/>
              <a:t>Let’s get back to code</a:t>
            </a:r>
          </a:p>
        </p:txBody>
      </p:sp>
      <p:sp>
        <p:nvSpPr>
          <p:cNvPr id="3" name="Content Placeholder 2">
            <a:extLst>
              <a:ext uri="{FF2B5EF4-FFF2-40B4-BE49-F238E27FC236}">
                <a16:creationId xmlns:a16="http://schemas.microsoft.com/office/drawing/2014/main" id="{644C462A-ABDC-4F00-9814-6689E6284418}"/>
              </a:ext>
            </a:extLst>
          </p:cNvPr>
          <p:cNvSpPr>
            <a:spLocks noGrp="1"/>
          </p:cNvSpPr>
          <p:nvPr>
            <p:ph type="body" sz="quarter" idx="10"/>
          </p:nvPr>
        </p:nvSpPr>
        <p:spPr/>
        <p:txBody>
          <a:bodyPr/>
          <a:lstStyle/>
          <a:p>
            <a:r>
              <a:rPr lang="en-US"/>
              <a:t>Start with one of your auth apps</a:t>
            </a:r>
          </a:p>
          <a:p>
            <a:endParaRPr lang="en-US"/>
          </a:p>
          <a:p>
            <a:r>
              <a:rPr lang="en-US"/>
              <a:t>Add this Microsoft Graph request: GET /me/calendar/events </a:t>
            </a:r>
          </a:p>
          <a:p>
            <a:pPr lvl="1"/>
            <a:r>
              <a:rPr lang="en-US"/>
              <a:t>Add acquire token for new permission</a:t>
            </a:r>
          </a:p>
          <a:p>
            <a:pPr lvl="1"/>
            <a:r>
              <a:rPr lang="en-US"/>
              <a:t>Run app and grant consent.</a:t>
            </a:r>
          </a:p>
          <a:p>
            <a:pPr lvl="1"/>
            <a:endParaRPr lang="en-US"/>
          </a:p>
          <a:p>
            <a:r>
              <a:rPr lang="en-US"/>
              <a:t>Edit your app’s registration and add:</a:t>
            </a:r>
          </a:p>
          <a:p>
            <a:pPr lvl="1"/>
            <a:r>
              <a:rPr lang="en-US"/>
              <a:t>Permissions to for this Microsoft Graph request: </a:t>
            </a:r>
            <a:r>
              <a:rPr lang="en-US">
                <a:hlinkClick r:id="rId2"/>
              </a:rPr>
              <a:t>/v1.0/groups</a:t>
            </a:r>
            <a:r>
              <a:rPr lang="en-US"/>
              <a:t> </a:t>
            </a:r>
          </a:p>
          <a:p>
            <a:pPr lvl="1"/>
            <a:r>
              <a:rPr lang="en-US"/>
              <a:t>Grant to the app in the portal</a:t>
            </a:r>
          </a:p>
          <a:p>
            <a:pPr lvl="1"/>
            <a:r>
              <a:rPr lang="en-US"/>
              <a:t>Add to you app and run</a:t>
            </a:r>
          </a:p>
        </p:txBody>
      </p:sp>
    </p:spTree>
    <p:extLst>
      <p:ext uri="{BB962C8B-B14F-4D97-AF65-F5344CB8AC3E}">
        <p14:creationId xmlns:p14="http://schemas.microsoft.com/office/powerpoint/2010/main" val="36826795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90DDA0-F656-4888-81D9-3D176FCAC6A0}"/>
              </a:ext>
            </a:extLst>
          </p:cNvPr>
          <p:cNvSpPr>
            <a:spLocks noGrp="1"/>
          </p:cNvSpPr>
          <p:nvPr>
            <p:ph type="title"/>
          </p:nvPr>
        </p:nvSpPr>
        <p:spPr/>
        <p:txBody>
          <a:bodyPr/>
          <a:lstStyle/>
          <a:p>
            <a:r>
              <a:rPr lang="en-US"/>
              <a:t>Authorization</a:t>
            </a:r>
          </a:p>
        </p:txBody>
      </p:sp>
      <p:sp>
        <p:nvSpPr>
          <p:cNvPr id="5" name="Content Placeholder 4">
            <a:extLst>
              <a:ext uri="{FF2B5EF4-FFF2-40B4-BE49-F238E27FC236}">
                <a16:creationId xmlns:a16="http://schemas.microsoft.com/office/drawing/2014/main" id="{23EC3494-7375-4031-9E09-4CB68019C665}"/>
              </a:ext>
            </a:extLst>
          </p:cNvPr>
          <p:cNvSpPr>
            <a:spLocks noGrp="1"/>
          </p:cNvSpPr>
          <p:nvPr>
            <p:ph idx="1"/>
          </p:nvPr>
        </p:nvSpPr>
        <p:spPr/>
        <p:txBody>
          <a:bodyPr/>
          <a:lstStyle/>
          <a:p>
            <a:r>
              <a:rPr lang="en-US"/>
              <a:t>Connect users to apps with Authentication</a:t>
            </a:r>
          </a:p>
          <a:p>
            <a:pPr lvl="1"/>
            <a:r>
              <a:rPr lang="en-US"/>
              <a:t>User proves their Identity to Microsoft Identity</a:t>
            </a:r>
          </a:p>
          <a:p>
            <a:r>
              <a:rPr lang="en-US"/>
              <a:t>Applications need Authorization to be allowed to call APIs</a:t>
            </a:r>
          </a:p>
          <a:p>
            <a:endParaRPr lang="en-US"/>
          </a:p>
          <a:p>
            <a:pPr lvl="1"/>
            <a:r>
              <a:rPr lang="en-US"/>
              <a:t>On Behalf of the user</a:t>
            </a:r>
          </a:p>
          <a:p>
            <a:pPr lvl="2"/>
            <a:r>
              <a:rPr lang="en-US"/>
              <a:t>User Identity is provided by Microsoft Identity</a:t>
            </a:r>
          </a:p>
          <a:p>
            <a:pPr lvl="2"/>
            <a:r>
              <a:rPr lang="en-US"/>
              <a:t>Delegated Permission</a:t>
            </a:r>
          </a:p>
          <a:p>
            <a:pPr lvl="2"/>
            <a:r>
              <a:rPr lang="en-US"/>
              <a:t>Must be used with a user present</a:t>
            </a:r>
          </a:p>
          <a:p>
            <a:pPr lvl="1"/>
            <a:r>
              <a:rPr lang="en-US"/>
              <a:t>As a service application</a:t>
            </a:r>
          </a:p>
          <a:p>
            <a:pPr lvl="2"/>
            <a:r>
              <a:rPr lang="en-US"/>
              <a:t>Application Permission</a:t>
            </a:r>
          </a:p>
          <a:p>
            <a:endParaRPr lang="en-US"/>
          </a:p>
        </p:txBody>
      </p:sp>
    </p:spTree>
    <p:extLst>
      <p:ext uri="{BB962C8B-B14F-4D97-AF65-F5344CB8AC3E}">
        <p14:creationId xmlns:p14="http://schemas.microsoft.com/office/powerpoint/2010/main" val="150378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37260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226-F3A3-4A18-8BB3-66243643E10A}"/>
              </a:ext>
            </a:extLst>
          </p:cNvPr>
          <p:cNvSpPr>
            <a:spLocks noGrp="1"/>
          </p:cNvSpPr>
          <p:nvPr>
            <p:ph type="title"/>
          </p:nvPr>
        </p:nvSpPr>
        <p:spPr/>
        <p:txBody>
          <a:bodyPr/>
          <a:lstStyle/>
          <a:p>
            <a:r>
              <a:rPr lang="en-US"/>
              <a:t>APIs often have many operations</a:t>
            </a:r>
          </a:p>
        </p:txBody>
      </p:sp>
      <p:sp>
        <p:nvSpPr>
          <p:cNvPr id="3" name="Content Placeholder 2">
            <a:extLst>
              <a:ext uri="{FF2B5EF4-FFF2-40B4-BE49-F238E27FC236}">
                <a16:creationId xmlns:a16="http://schemas.microsoft.com/office/drawing/2014/main" id="{5B63054B-CC32-4FD2-8864-06A2461DA9EB}"/>
              </a:ext>
            </a:extLst>
          </p:cNvPr>
          <p:cNvSpPr>
            <a:spLocks noGrp="1"/>
          </p:cNvSpPr>
          <p:nvPr>
            <p:ph idx="1"/>
          </p:nvPr>
        </p:nvSpPr>
        <p:spPr>
          <a:xfrm>
            <a:off x="730200" y="1552025"/>
            <a:ext cx="10515600" cy="4351338"/>
          </a:xfrm>
        </p:spPr>
        <p:txBody>
          <a:bodyPr/>
          <a:lstStyle/>
          <a:p>
            <a:r>
              <a:rPr lang="en-US"/>
              <a:t>Applications must request which operations they require</a:t>
            </a:r>
          </a:p>
        </p:txBody>
      </p:sp>
      <p:sp>
        <p:nvSpPr>
          <p:cNvPr id="4" name="TextBox 3">
            <a:extLst>
              <a:ext uri="{FF2B5EF4-FFF2-40B4-BE49-F238E27FC236}">
                <a16:creationId xmlns:a16="http://schemas.microsoft.com/office/drawing/2014/main" id="{D418ECA5-822C-4FE8-A51D-629748223A84}"/>
              </a:ext>
            </a:extLst>
          </p:cNvPr>
          <p:cNvSpPr txBox="1"/>
          <p:nvPr/>
        </p:nvSpPr>
        <p:spPr>
          <a:xfrm>
            <a:off x="730200" y="2291934"/>
            <a:ext cx="11018520" cy="1450397"/>
          </a:xfrm>
          <a:prstGeom prst="rect">
            <a:avLst/>
          </a:prstGeom>
          <a:noFill/>
        </p:spPr>
        <p:txBody>
          <a:bodyPr wrap="square" rtlCol="0">
            <a:spAutoFit/>
          </a:bodyPr>
          <a:lstStyle/>
          <a:p>
            <a:pPr marL="0" indent="0">
              <a:buNone/>
            </a:pPr>
            <a:r>
              <a:rPr lang="en-US" b="1"/>
              <a:t>Require</a:t>
            </a:r>
          </a:p>
          <a:p>
            <a:pPr lvl="1"/>
            <a:r>
              <a:rPr lang="en-US"/>
              <a:t>App must not request API permission to call API operations for which there is no functionality in the app. </a:t>
            </a:r>
          </a:p>
          <a:p>
            <a:pPr lvl="1"/>
            <a:r>
              <a:rPr lang="en-US"/>
              <a:t>Developers should know what API operations they call</a:t>
            </a:r>
          </a:p>
          <a:p>
            <a:pPr lvl="1"/>
            <a:r>
              <a:rPr lang="en-US"/>
              <a:t>Must use a Least Privileged approach</a:t>
            </a:r>
            <a:endParaRPr lang="en-US" b="1"/>
          </a:p>
          <a:p>
            <a:endParaRPr lang="en-US"/>
          </a:p>
        </p:txBody>
      </p:sp>
      <p:sp>
        <p:nvSpPr>
          <p:cNvPr id="6" name="TextBox 5">
            <a:extLst>
              <a:ext uri="{FF2B5EF4-FFF2-40B4-BE49-F238E27FC236}">
                <a16:creationId xmlns:a16="http://schemas.microsoft.com/office/drawing/2014/main" id="{E5CED1BE-89D5-4CF8-9CE6-916F249C816D}"/>
              </a:ext>
            </a:extLst>
          </p:cNvPr>
          <p:cNvSpPr txBox="1"/>
          <p:nvPr/>
        </p:nvSpPr>
        <p:spPr>
          <a:xfrm>
            <a:off x="730200" y="3849718"/>
            <a:ext cx="9381600" cy="1200329"/>
          </a:xfrm>
          <a:prstGeom prst="rect">
            <a:avLst/>
          </a:prstGeom>
          <a:noFill/>
        </p:spPr>
        <p:txBody>
          <a:bodyPr wrap="square">
            <a:spAutoFit/>
          </a:bodyPr>
          <a:lstStyle/>
          <a:p>
            <a:pPr marL="0" indent="0">
              <a:buNone/>
            </a:pPr>
            <a:r>
              <a:rPr lang="en-US" b="1"/>
              <a:t>Request</a:t>
            </a:r>
          </a:p>
          <a:p>
            <a:pPr lvl="1"/>
            <a:r>
              <a:rPr lang="en-US"/>
              <a:t>Must be granted or denied</a:t>
            </a:r>
          </a:p>
          <a:p>
            <a:pPr lvl="1"/>
            <a:r>
              <a:rPr lang="en-US"/>
              <a:t>May be granted an admin or users and admins</a:t>
            </a:r>
          </a:p>
          <a:p>
            <a:pPr lvl="1"/>
            <a:r>
              <a:rPr lang="en-US"/>
              <a:t>API designers and tenant configuration determine who can grant the request</a:t>
            </a:r>
            <a:endParaRPr lang="en-US" b="1"/>
          </a:p>
        </p:txBody>
      </p:sp>
    </p:spTree>
    <p:extLst>
      <p:ext uri="{BB962C8B-B14F-4D97-AF65-F5344CB8AC3E}">
        <p14:creationId xmlns:p14="http://schemas.microsoft.com/office/powerpoint/2010/main" val="175780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444413" y="187566"/>
            <a:ext cx="7088981" cy="1325563"/>
          </a:xfrm>
        </p:spPr>
        <p:txBody>
          <a:bodyPr/>
          <a:lstStyle/>
          <a:p>
            <a:r>
              <a:rPr lang="en-US" dirty="0"/>
              <a:t>https://graph.microsoft.com</a:t>
            </a:r>
          </a:p>
        </p:txBody>
      </p:sp>
      <p:grpSp>
        <p:nvGrpSpPr>
          <p:cNvPr id="5" name="Group 4">
            <a:extLst>
              <a:ext uri="{FF2B5EF4-FFF2-40B4-BE49-F238E27FC236}">
                <a16:creationId xmlns:a16="http://schemas.microsoft.com/office/drawing/2014/main" id="{C38D0211-CA7E-4F63-BF8F-ABF3AD8323A2}"/>
              </a:ext>
            </a:extLst>
          </p:cNvPr>
          <p:cNvGrpSpPr/>
          <p:nvPr/>
        </p:nvGrpSpPr>
        <p:grpSpPr>
          <a:xfrm>
            <a:off x="5444373" y="1085849"/>
            <a:ext cx="2474506" cy="1525460"/>
            <a:chOff x="4871499" y="967281"/>
            <a:chExt cx="2524125" cy="1556049"/>
          </a:xfrm>
        </p:grpSpPr>
        <p:pic>
          <p:nvPicPr>
            <p:cNvPr id="6" name="Picture 5">
              <a:extLst>
                <a:ext uri="{FF2B5EF4-FFF2-40B4-BE49-F238E27FC236}">
                  <a16:creationId xmlns:a16="http://schemas.microsoft.com/office/drawing/2014/main" id="{505623C6-4899-4512-8FEF-68CB38624780}"/>
                </a:ext>
              </a:extLst>
            </p:cNvPr>
            <p:cNvPicPr>
              <a:picLocks noChangeAspect="1"/>
            </p:cNvPicPr>
            <p:nvPr/>
          </p:nvPicPr>
          <p:blipFill>
            <a:blip r:embed="rId3"/>
            <a:stretch>
              <a:fillRect/>
            </a:stretch>
          </p:blipFill>
          <p:spPr>
            <a:xfrm>
              <a:off x="4871499" y="967281"/>
              <a:ext cx="2524125" cy="1556049"/>
            </a:xfrm>
            <a:prstGeom prst="rect">
              <a:avLst/>
            </a:prstGeom>
          </p:spPr>
        </p:pic>
        <p:sp>
          <p:nvSpPr>
            <p:cNvPr id="7" name="TextBox 12">
              <a:extLst>
                <a:ext uri="{FF2B5EF4-FFF2-40B4-BE49-F238E27FC236}">
                  <a16:creationId xmlns:a16="http://schemas.microsoft.com/office/drawing/2014/main" id="{62BCC3A3-17FD-4DC0-80EC-AB4881BA142D}"/>
                </a:ext>
              </a:extLst>
            </p:cNvPr>
            <p:cNvSpPr txBox="1"/>
            <p:nvPr/>
          </p:nvSpPr>
          <p:spPr>
            <a:xfrm>
              <a:off x="5009004" y="1238547"/>
              <a:ext cx="2232248" cy="1149536"/>
            </a:xfrm>
            <a:prstGeom prst="rect">
              <a:avLst/>
            </a:prstGeom>
            <a:solidFill>
              <a:srgbClr val="FFFFFF">
                <a:alpha val="74000"/>
              </a:srgbClr>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nb-NO" sz="2745" b="1" i="0" u="none" strike="noStrike" kern="1200" cap="none" spc="0" normalizeH="0" baseline="0" noProof="0">
                  <a:ln>
                    <a:noFill/>
                  </a:ln>
                  <a:gradFill>
                    <a:gsLst>
                      <a:gs pos="2917">
                        <a:srgbClr val="404040"/>
                      </a:gs>
                      <a:gs pos="30000">
                        <a:srgbClr val="404040"/>
                      </a:gs>
                    </a:gsLst>
                    <a:lin ang="5400000" scaled="0"/>
                  </a:gradFill>
                  <a:effectLst/>
                  <a:uLnTx/>
                  <a:uFillTx/>
                  <a:latin typeface="Segoe UI"/>
                  <a:ea typeface="+mn-ea"/>
                  <a:cs typeface="+mn-cs"/>
                </a:rPr>
                <a:t>YOUR </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nb-NO" sz="2745" b="1" i="0" u="none" strike="noStrike" kern="1200" cap="none" spc="0" normalizeH="0" baseline="0" noProof="0">
                  <a:ln>
                    <a:noFill/>
                  </a:ln>
                  <a:gradFill>
                    <a:gsLst>
                      <a:gs pos="2917">
                        <a:srgbClr val="404040"/>
                      </a:gs>
                      <a:gs pos="30000">
                        <a:srgbClr val="404040"/>
                      </a:gs>
                    </a:gsLst>
                    <a:lin ang="5400000" scaled="0"/>
                  </a:gradFill>
                  <a:effectLst/>
                  <a:uLnTx/>
                  <a:uFillTx/>
                  <a:latin typeface="Segoe UI"/>
                  <a:ea typeface="+mn-ea"/>
                  <a:cs typeface="+mn-cs"/>
                </a:rPr>
                <a:t>APP</a:t>
              </a:r>
            </a:p>
          </p:txBody>
        </p:sp>
      </p:grpSp>
      <p:cxnSp>
        <p:nvCxnSpPr>
          <p:cNvPr id="8" name="Straight Connector 7">
            <a:extLst>
              <a:ext uri="{FF2B5EF4-FFF2-40B4-BE49-F238E27FC236}">
                <a16:creationId xmlns:a16="http://schemas.microsoft.com/office/drawing/2014/main" id="{FBA0B411-5CB4-44F6-9241-95BE4B5CED28}"/>
              </a:ext>
            </a:extLst>
          </p:cNvPr>
          <p:cNvCxnSpPr/>
          <p:nvPr/>
        </p:nvCxnSpPr>
        <p:spPr>
          <a:xfrm flipV="1">
            <a:off x="4103281" y="469617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E3DCDA2-B225-47E3-A087-83807C290F7E}"/>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74F2EA3F-BFE9-4919-B589-977CFCBEA9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nvGrpSpPr>
          <p:cNvPr id="11" name="Group 5">
            <a:extLst>
              <a:ext uri="{FF2B5EF4-FFF2-40B4-BE49-F238E27FC236}">
                <a16:creationId xmlns:a16="http://schemas.microsoft.com/office/drawing/2014/main" id="{F3350858-B5DA-48FC-ACDE-B8327F16498B}"/>
              </a:ext>
            </a:extLst>
          </p:cNvPr>
          <p:cNvGrpSpPr/>
          <p:nvPr/>
        </p:nvGrpSpPr>
        <p:grpSpPr>
          <a:xfrm>
            <a:off x="6223490" y="4309358"/>
            <a:ext cx="793531" cy="793531"/>
            <a:chOff x="5681540" y="2652588"/>
            <a:chExt cx="778042" cy="778042"/>
          </a:xfrm>
        </p:grpSpPr>
        <p:sp>
          <p:nvSpPr>
            <p:cNvPr id="12" name="Oval 12">
              <a:extLst>
                <a:ext uri="{FF2B5EF4-FFF2-40B4-BE49-F238E27FC236}">
                  <a16:creationId xmlns:a16="http://schemas.microsoft.com/office/drawing/2014/main" id="{51218984-1886-464E-814B-C0CDDF0175ED}"/>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3" name="Picture 14">
              <a:extLst>
                <a:ext uri="{FF2B5EF4-FFF2-40B4-BE49-F238E27FC236}">
                  <a16:creationId xmlns:a16="http://schemas.microsoft.com/office/drawing/2014/main" id="{33089ECD-0540-4F3D-8394-B275FDB9C4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14" name="Group 23">
            <a:extLst>
              <a:ext uri="{FF2B5EF4-FFF2-40B4-BE49-F238E27FC236}">
                <a16:creationId xmlns:a16="http://schemas.microsoft.com/office/drawing/2014/main" id="{563A9C44-00ED-4572-A32B-CA16B77F7DA1}"/>
              </a:ext>
            </a:extLst>
          </p:cNvPr>
          <p:cNvGrpSpPr/>
          <p:nvPr/>
        </p:nvGrpSpPr>
        <p:grpSpPr>
          <a:xfrm>
            <a:off x="3443534" y="4150574"/>
            <a:ext cx="779568" cy="1110704"/>
            <a:chOff x="636295" y="2518478"/>
            <a:chExt cx="1435768" cy="2045634"/>
          </a:xfrm>
        </p:grpSpPr>
        <p:sp>
          <p:nvSpPr>
            <p:cNvPr id="15" name="Oval 24">
              <a:extLst>
                <a:ext uri="{FF2B5EF4-FFF2-40B4-BE49-F238E27FC236}">
                  <a16:creationId xmlns:a16="http://schemas.microsoft.com/office/drawing/2014/main" id="{8E1E66F7-811F-4EB0-B739-65E3C1137832}"/>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16" name="Diagram 25">
              <a:extLst>
                <a:ext uri="{FF2B5EF4-FFF2-40B4-BE49-F238E27FC236}">
                  <a16:creationId xmlns:a16="http://schemas.microsoft.com/office/drawing/2014/main" id="{C461521D-1B32-4822-A445-EB218D71E29D}"/>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grpSp>
        <p:nvGrpSpPr>
          <p:cNvPr id="17" name="Group 30">
            <a:extLst>
              <a:ext uri="{FF2B5EF4-FFF2-40B4-BE49-F238E27FC236}">
                <a16:creationId xmlns:a16="http://schemas.microsoft.com/office/drawing/2014/main" id="{B3262584-CBF9-46C1-A363-053E2524D78A}"/>
              </a:ext>
            </a:extLst>
          </p:cNvPr>
          <p:cNvGrpSpPr/>
          <p:nvPr/>
        </p:nvGrpSpPr>
        <p:grpSpPr>
          <a:xfrm>
            <a:off x="4319396" y="4311787"/>
            <a:ext cx="787938" cy="787938"/>
            <a:chOff x="7218205" y="2347793"/>
            <a:chExt cx="2318826" cy="2318826"/>
          </a:xfrm>
        </p:grpSpPr>
        <p:sp>
          <p:nvSpPr>
            <p:cNvPr id="18" name="Oval 31">
              <a:extLst>
                <a:ext uri="{FF2B5EF4-FFF2-40B4-BE49-F238E27FC236}">
                  <a16:creationId xmlns:a16="http://schemas.microsoft.com/office/drawing/2014/main" id="{4F5AD54B-01EC-4EB2-81D5-1FB6A2E17560}"/>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19" name="Group 32">
              <a:extLst>
                <a:ext uri="{FF2B5EF4-FFF2-40B4-BE49-F238E27FC236}">
                  <a16:creationId xmlns:a16="http://schemas.microsoft.com/office/drawing/2014/main" id="{FBA177CB-9F7E-4F9D-AAD6-EDE873A3E314}"/>
                </a:ext>
              </a:extLst>
            </p:cNvPr>
            <p:cNvGrpSpPr/>
            <p:nvPr/>
          </p:nvGrpSpPr>
          <p:grpSpPr>
            <a:xfrm>
              <a:off x="7559471" y="2705101"/>
              <a:ext cx="1661110" cy="1640303"/>
              <a:chOff x="3355431" y="2727158"/>
              <a:chExt cx="1661110" cy="1640303"/>
            </a:xfrm>
          </p:grpSpPr>
          <p:sp>
            <p:nvSpPr>
              <p:cNvPr id="24" name="Oval 64">
                <a:extLst>
                  <a:ext uri="{FF2B5EF4-FFF2-40B4-BE49-F238E27FC236}">
                    <a16:creationId xmlns:a16="http://schemas.microsoft.com/office/drawing/2014/main" id="{1C87073C-61FD-42DE-B18F-917B3808FD56}"/>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65">
                <a:extLst>
                  <a:ext uri="{FF2B5EF4-FFF2-40B4-BE49-F238E27FC236}">
                    <a16:creationId xmlns:a16="http://schemas.microsoft.com/office/drawing/2014/main" id="{1008FD4E-208E-459E-A1A0-E7116CFAED2A}"/>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6" name="Oval 67">
                <a:extLst>
                  <a:ext uri="{FF2B5EF4-FFF2-40B4-BE49-F238E27FC236}">
                    <a16:creationId xmlns:a16="http://schemas.microsoft.com/office/drawing/2014/main" id="{103BB0B1-F745-4CA7-A465-0F862A682EDD}"/>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7" name="Oval 68">
                <a:extLst>
                  <a:ext uri="{FF2B5EF4-FFF2-40B4-BE49-F238E27FC236}">
                    <a16:creationId xmlns:a16="http://schemas.microsoft.com/office/drawing/2014/main" id="{489A671D-4FAA-42C6-AA87-FAF14290B05E}"/>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20" name="Diagram 34">
              <a:extLst>
                <a:ext uri="{FF2B5EF4-FFF2-40B4-BE49-F238E27FC236}">
                  <a16:creationId xmlns:a16="http://schemas.microsoft.com/office/drawing/2014/main" id="{72BF00B3-9F95-46B6-B8CA-DDD6C190B67A}"/>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21" name="Diagram 35">
              <a:extLst>
                <a:ext uri="{FF2B5EF4-FFF2-40B4-BE49-F238E27FC236}">
                  <a16:creationId xmlns:a16="http://schemas.microsoft.com/office/drawing/2014/main" id="{C82D27E6-1301-48D4-98C8-3DA4D486E62D}"/>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22" name="Diagram 37">
              <a:extLst>
                <a:ext uri="{FF2B5EF4-FFF2-40B4-BE49-F238E27FC236}">
                  <a16:creationId xmlns:a16="http://schemas.microsoft.com/office/drawing/2014/main" id="{8BD6475B-5587-4EA9-B72B-38295F83F1C0}"/>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aphicFrame>
          <p:nvGraphicFramePr>
            <p:cNvPr id="23" name="Diagram 41">
              <a:extLst>
                <a:ext uri="{FF2B5EF4-FFF2-40B4-BE49-F238E27FC236}">
                  <a16:creationId xmlns:a16="http://schemas.microsoft.com/office/drawing/2014/main" id="{C14AEF3B-29C8-4344-8B2F-187F78750535}"/>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grpSp>
      <p:grpSp>
        <p:nvGrpSpPr>
          <p:cNvPr id="28" name="Group 83">
            <a:extLst>
              <a:ext uri="{FF2B5EF4-FFF2-40B4-BE49-F238E27FC236}">
                <a16:creationId xmlns:a16="http://schemas.microsoft.com/office/drawing/2014/main" id="{112AB32E-BFE9-4272-A00B-9844D6EC5207}"/>
              </a:ext>
            </a:extLst>
          </p:cNvPr>
          <p:cNvGrpSpPr/>
          <p:nvPr/>
        </p:nvGrpSpPr>
        <p:grpSpPr>
          <a:xfrm>
            <a:off x="7124844" y="4304103"/>
            <a:ext cx="811999" cy="794936"/>
            <a:chOff x="10113425" y="2651210"/>
            <a:chExt cx="796150" cy="779420"/>
          </a:xfrm>
        </p:grpSpPr>
        <p:sp>
          <p:nvSpPr>
            <p:cNvPr id="29" name="Oval 84">
              <a:extLst>
                <a:ext uri="{FF2B5EF4-FFF2-40B4-BE49-F238E27FC236}">
                  <a16:creationId xmlns:a16="http://schemas.microsoft.com/office/drawing/2014/main" id="{B04DDD77-210E-4BE8-BF73-919EE4935E65}"/>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0" name="Picture 85">
              <a:extLst>
                <a:ext uri="{FF2B5EF4-FFF2-40B4-BE49-F238E27FC236}">
                  <a16:creationId xmlns:a16="http://schemas.microsoft.com/office/drawing/2014/main" id="{593B3E7B-9E7F-4F53-B64C-6439B12367E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31" name="Group 89">
            <a:extLst>
              <a:ext uri="{FF2B5EF4-FFF2-40B4-BE49-F238E27FC236}">
                <a16:creationId xmlns:a16="http://schemas.microsoft.com/office/drawing/2014/main" id="{71012B5A-72D5-486C-AD69-627A7518FB81}"/>
              </a:ext>
            </a:extLst>
          </p:cNvPr>
          <p:cNvGrpSpPr/>
          <p:nvPr/>
        </p:nvGrpSpPr>
        <p:grpSpPr>
          <a:xfrm>
            <a:off x="8047020" y="4296245"/>
            <a:ext cx="819857" cy="810653"/>
            <a:chOff x="10113425" y="3530904"/>
            <a:chExt cx="803854" cy="794830"/>
          </a:xfrm>
        </p:grpSpPr>
        <p:sp>
          <p:nvSpPr>
            <p:cNvPr id="32" name="Oval 90">
              <a:extLst>
                <a:ext uri="{FF2B5EF4-FFF2-40B4-BE49-F238E27FC236}">
                  <a16:creationId xmlns:a16="http://schemas.microsoft.com/office/drawing/2014/main" id="{C81503A7-249B-4B44-B4A3-028F5B5F66A8}"/>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3" name="Picture 91">
              <a:extLst>
                <a:ext uri="{FF2B5EF4-FFF2-40B4-BE49-F238E27FC236}">
                  <a16:creationId xmlns:a16="http://schemas.microsoft.com/office/drawing/2014/main" id="{B233F61B-24A7-440C-B15F-E5038E1DA8E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4" name="Rounded Rectangle 45">
            <a:extLst>
              <a:ext uri="{FF2B5EF4-FFF2-40B4-BE49-F238E27FC236}">
                <a16:creationId xmlns:a16="http://schemas.microsoft.com/office/drawing/2014/main" id="{49991676-3C04-4A09-BF95-AD54E2567ED6}"/>
              </a:ext>
            </a:extLst>
          </p:cNvPr>
          <p:cNvSpPr/>
          <p:nvPr/>
        </p:nvSpPr>
        <p:spPr>
          <a:xfrm>
            <a:off x="344353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sp>
        <p:nvSpPr>
          <p:cNvPr id="35" name="Rounded Rectangle 47">
            <a:extLst>
              <a:ext uri="{FF2B5EF4-FFF2-40B4-BE49-F238E27FC236}">
                <a16:creationId xmlns:a16="http://schemas.microsoft.com/office/drawing/2014/main" id="{E4C89E5C-C10C-4041-871D-89DBB8A52015}"/>
              </a:ext>
            </a:extLst>
          </p:cNvPr>
          <p:cNvSpPr/>
          <p:nvPr/>
        </p:nvSpPr>
        <p:spPr>
          <a:xfrm>
            <a:off x="5223296"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36" name="Rounded Rectangle 48">
            <a:extLst>
              <a:ext uri="{FF2B5EF4-FFF2-40B4-BE49-F238E27FC236}">
                <a16:creationId xmlns:a16="http://schemas.microsoft.com/office/drawing/2014/main" id="{CABB8216-8154-44EB-81B0-57A2F2330BF8}"/>
              </a:ext>
            </a:extLst>
          </p:cNvPr>
          <p:cNvSpPr/>
          <p:nvPr/>
        </p:nvSpPr>
        <p:spPr>
          <a:xfrm>
            <a:off x="6237453"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37" name="Rounded Rectangle 49">
            <a:extLst>
              <a:ext uri="{FF2B5EF4-FFF2-40B4-BE49-F238E27FC236}">
                <a16:creationId xmlns:a16="http://schemas.microsoft.com/office/drawing/2014/main" id="{45C773A0-BB29-4A82-827E-FE905FEFCE76}"/>
              </a:ext>
            </a:extLst>
          </p:cNvPr>
          <p:cNvSpPr/>
          <p:nvPr/>
        </p:nvSpPr>
        <p:spPr>
          <a:xfrm>
            <a:off x="7138807"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38" name="Rounded Rectangle 51">
            <a:extLst>
              <a:ext uri="{FF2B5EF4-FFF2-40B4-BE49-F238E27FC236}">
                <a16:creationId xmlns:a16="http://schemas.microsoft.com/office/drawing/2014/main" id="{CC98E20F-17D3-47B4-99EE-65B159C5BC99}"/>
              </a:ext>
            </a:extLst>
          </p:cNvPr>
          <p:cNvSpPr/>
          <p:nvPr/>
        </p:nvSpPr>
        <p:spPr>
          <a:xfrm>
            <a:off x="806716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sp>
        <p:nvSpPr>
          <p:cNvPr id="39" name="Rounded Rectangle 54">
            <a:extLst>
              <a:ext uri="{FF2B5EF4-FFF2-40B4-BE49-F238E27FC236}">
                <a16:creationId xmlns:a16="http://schemas.microsoft.com/office/drawing/2014/main" id="{487FFB22-0DAB-4AB3-8D74-7351ADAF9289}"/>
              </a:ext>
            </a:extLst>
          </p:cNvPr>
          <p:cNvSpPr/>
          <p:nvPr/>
        </p:nvSpPr>
        <p:spPr>
          <a:xfrm>
            <a:off x="4334495" y="523576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sp>
        <p:nvSpPr>
          <p:cNvPr id="40" name="Title 1">
            <a:extLst>
              <a:ext uri="{FF2B5EF4-FFF2-40B4-BE49-F238E27FC236}">
                <a16:creationId xmlns:a16="http://schemas.microsoft.com/office/drawing/2014/main" id="{0E777DF2-9E29-4315-B97F-2617195A134C}"/>
              </a:ext>
            </a:extLst>
          </p:cNvPr>
          <p:cNvSpPr txBox="1">
            <a:spLocks/>
          </p:cNvSpPr>
          <p:nvPr/>
        </p:nvSpPr>
        <p:spPr>
          <a:xfrm>
            <a:off x="3383832" y="3371689"/>
            <a:ext cx="6624105"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graph.microsoft.com</a:t>
            </a:r>
          </a:p>
        </p:txBody>
      </p:sp>
      <p:sp>
        <p:nvSpPr>
          <p:cNvPr id="41" name="Rounded Rectangle 60">
            <a:extLst>
              <a:ext uri="{FF2B5EF4-FFF2-40B4-BE49-F238E27FC236}">
                <a16:creationId xmlns:a16="http://schemas.microsoft.com/office/drawing/2014/main" id="{CF1BC49D-72F9-4D45-952D-715C0A344160}"/>
              </a:ext>
            </a:extLst>
          </p:cNvPr>
          <p:cNvSpPr/>
          <p:nvPr/>
        </p:nvSpPr>
        <p:spPr>
          <a:xfrm>
            <a:off x="3383831" y="6026208"/>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42" name="Title 1">
            <a:extLst>
              <a:ext uri="{FF2B5EF4-FFF2-40B4-BE49-F238E27FC236}">
                <a16:creationId xmlns:a16="http://schemas.microsoft.com/office/drawing/2014/main" id="{484D7DBE-F345-4D03-B69E-8044F4E5DCDC}"/>
              </a:ext>
            </a:extLst>
          </p:cNvPr>
          <p:cNvSpPr txBox="1">
            <a:spLocks/>
          </p:cNvSpPr>
          <p:nvPr/>
        </p:nvSpPr>
        <p:spPr>
          <a:xfrm>
            <a:off x="3383832" y="6105812"/>
            <a:ext cx="6624106"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Insights and relationships from Graph</a:t>
            </a:r>
          </a:p>
        </p:txBody>
      </p:sp>
      <p:cxnSp>
        <p:nvCxnSpPr>
          <p:cNvPr id="43" name="Straight Arrow Connector 42">
            <a:extLst>
              <a:ext uri="{FF2B5EF4-FFF2-40B4-BE49-F238E27FC236}">
                <a16:creationId xmlns:a16="http://schemas.microsoft.com/office/drawing/2014/main" id="{A82A354D-C2A7-46FB-9E70-7C7108C5CB2C}"/>
              </a:ext>
            </a:extLst>
          </p:cNvPr>
          <p:cNvCxnSpPr/>
          <p:nvPr/>
        </p:nvCxnSpPr>
        <p:spPr>
          <a:xfrm>
            <a:off x="473542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97">
            <a:extLst>
              <a:ext uri="{FF2B5EF4-FFF2-40B4-BE49-F238E27FC236}">
                <a16:creationId xmlns:a16="http://schemas.microsoft.com/office/drawing/2014/main" id="{9762F485-7969-4328-A55F-180CDB9EC96E}"/>
              </a:ext>
            </a:extLst>
          </p:cNvPr>
          <p:cNvCxnSpPr/>
          <p:nvPr/>
        </p:nvCxnSpPr>
        <p:spPr>
          <a:xfrm>
            <a:off x="56154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8">
            <a:extLst>
              <a:ext uri="{FF2B5EF4-FFF2-40B4-BE49-F238E27FC236}">
                <a16:creationId xmlns:a16="http://schemas.microsoft.com/office/drawing/2014/main" id="{AEAEE33B-437B-40DA-9245-FF1749FB79AC}"/>
              </a:ext>
            </a:extLst>
          </p:cNvPr>
          <p:cNvCxnSpPr/>
          <p:nvPr/>
        </p:nvCxnSpPr>
        <p:spPr>
          <a:xfrm>
            <a:off x="6623561"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99">
            <a:extLst>
              <a:ext uri="{FF2B5EF4-FFF2-40B4-BE49-F238E27FC236}">
                <a16:creationId xmlns:a16="http://schemas.microsoft.com/office/drawing/2014/main" id="{9EC5DF8F-48AE-4DD4-89BA-93BBD690C651}"/>
              </a:ext>
            </a:extLst>
          </p:cNvPr>
          <p:cNvCxnSpPr/>
          <p:nvPr/>
        </p:nvCxnSpPr>
        <p:spPr>
          <a:xfrm>
            <a:off x="755966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00">
            <a:extLst>
              <a:ext uri="{FF2B5EF4-FFF2-40B4-BE49-F238E27FC236}">
                <a16:creationId xmlns:a16="http://schemas.microsoft.com/office/drawing/2014/main" id="{1159750E-E746-4897-83B8-0D7EBB33AF04}"/>
              </a:ext>
            </a:extLst>
          </p:cNvPr>
          <p:cNvCxnSpPr/>
          <p:nvPr/>
        </p:nvCxnSpPr>
        <p:spPr>
          <a:xfrm>
            <a:off x="849576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01">
            <a:extLst>
              <a:ext uri="{FF2B5EF4-FFF2-40B4-BE49-F238E27FC236}">
                <a16:creationId xmlns:a16="http://schemas.microsoft.com/office/drawing/2014/main" id="{9C301144-30CA-4A61-9435-DD952880CBA0}"/>
              </a:ext>
            </a:extLst>
          </p:cNvPr>
          <p:cNvCxnSpPr/>
          <p:nvPr/>
        </p:nvCxnSpPr>
        <p:spPr>
          <a:xfrm>
            <a:off x="38152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02">
            <a:extLst>
              <a:ext uri="{FF2B5EF4-FFF2-40B4-BE49-F238E27FC236}">
                <a16:creationId xmlns:a16="http://schemas.microsoft.com/office/drawing/2014/main" id="{F12953AE-7E52-4A6D-8383-E45C1F58710F}"/>
              </a:ext>
            </a:extLst>
          </p:cNvPr>
          <p:cNvCxnSpPr/>
          <p:nvPr/>
        </p:nvCxnSpPr>
        <p:spPr>
          <a:xfrm flipV="1">
            <a:off x="84237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03">
            <a:extLst>
              <a:ext uri="{FF2B5EF4-FFF2-40B4-BE49-F238E27FC236}">
                <a16:creationId xmlns:a16="http://schemas.microsoft.com/office/drawing/2014/main" id="{814AF562-51FB-41C5-A7B3-8CA5DED0E890}"/>
              </a:ext>
            </a:extLst>
          </p:cNvPr>
          <p:cNvCxnSpPr/>
          <p:nvPr/>
        </p:nvCxnSpPr>
        <p:spPr>
          <a:xfrm flipV="1">
            <a:off x="7511390"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04">
            <a:extLst>
              <a:ext uri="{FF2B5EF4-FFF2-40B4-BE49-F238E27FC236}">
                <a16:creationId xmlns:a16="http://schemas.microsoft.com/office/drawing/2014/main" id="{B88A2291-6037-49EA-A4B6-F84C6CB71D88}"/>
              </a:ext>
            </a:extLst>
          </p:cNvPr>
          <p:cNvCxnSpPr/>
          <p:nvPr/>
        </p:nvCxnSpPr>
        <p:spPr>
          <a:xfrm flipV="1">
            <a:off x="66235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05">
            <a:extLst>
              <a:ext uri="{FF2B5EF4-FFF2-40B4-BE49-F238E27FC236}">
                <a16:creationId xmlns:a16="http://schemas.microsoft.com/office/drawing/2014/main" id="{85DBE43A-F639-402C-9F63-290AB9B82B07}"/>
              </a:ext>
            </a:extLst>
          </p:cNvPr>
          <p:cNvCxnSpPr/>
          <p:nvPr/>
        </p:nvCxnSpPr>
        <p:spPr>
          <a:xfrm flipV="1">
            <a:off x="563468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106">
            <a:extLst>
              <a:ext uri="{FF2B5EF4-FFF2-40B4-BE49-F238E27FC236}">
                <a16:creationId xmlns:a16="http://schemas.microsoft.com/office/drawing/2014/main" id="{E3BDB289-06E8-4B57-A149-9F79072CD1E7}"/>
              </a:ext>
            </a:extLst>
          </p:cNvPr>
          <p:cNvCxnSpPr/>
          <p:nvPr/>
        </p:nvCxnSpPr>
        <p:spPr>
          <a:xfrm flipV="1">
            <a:off x="3839715" y="378478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07">
            <a:extLst>
              <a:ext uri="{FF2B5EF4-FFF2-40B4-BE49-F238E27FC236}">
                <a16:creationId xmlns:a16="http://schemas.microsoft.com/office/drawing/2014/main" id="{6A94126D-DD65-4C7B-99EC-59AA80D8C5C2}"/>
              </a:ext>
            </a:extLst>
          </p:cNvPr>
          <p:cNvCxnSpPr/>
          <p:nvPr/>
        </p:nvCxnSpPr>
        <p:spPr>
          <a:xfrm flipV="1">
            <a:off x="473542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08">
            <a:extLst>
              <a:ext uri="{FF2B5EF4-FFF2-40B4-BE49-F238E27FC236}">
                <a16:creationId xmlns:a16="http://schemas.microsoft.com/office/drawing/2014/main" id="{AED4F581-AF97-4A6D-93E0-AC661CC8E1A8}"/>
              </a:ext>
            </a:extLst>
          </p:cNvPr>
          <p:cNvCxnSpPr/>
          <p:nvPr/>
        </p:nvCxnSpPr>
        <p:spPr>
          <a:xfrm>
            <a:off x="9431873" y="3884175"/>
            <a:ext cx="0" cy="2241423"/>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6" name="Group 109">
            <a:extLst>
              <a:ext uri="{FF2B5EF4-FFF2-40B4-BE49-F238E27FC236}">
                <a16:creationId xmlns:a16="http://schemas.microsoft.com/office/drawing/2014/main" id="{4495D08C-ADF7-44A8-9C31-DF19301EA6F0}"/>
              </a:ext>
            </a:extLst>
          </p:cNvPr>
          <p:cNvGrpSpPr/>
          <p:nvPr/>
        </p:nvGrpSpPr>
        <p:grpSpPr>
          <a:xfrm>
            <a:off x="9627112" y="5608770"/>
            <a:ext cx="185585" cy="417438"/>
            <a:chOff x="7565604" y="5053690"/>
            <a:chExt cx="185585" cy="417438"/>
          </a:xfrm>
        </p:grpSpPr>
        <p:cxnSp>
          <p:nvCxnSpPr>
            <p:cNvPr id="57" name="Straight Connector 110">
              <a:extLst>
                <a:ext uri="{FF2B5EF4-FFF2-40B4-BE49-F238E27FC236}">
                  <a16:creationId xmlns:a16="http://schemas.microsoft.com/office/drawing/2014/main" id="{E9CD7740-AD65-45CA-82DF-5EF1AD3AFFC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8" name="Oval 111">
              <a:extLst>
                <a:ext uri="{FF2B5EF4-FFF2-40B4-BE49-F238E27FC236}">
                  <a16:creationId xmlns:a16="http://schemas.microsoft.com/office/drawing/2014/main" id="{111347C0-9354-40D7-ACB9-34202DC4D658}"/>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112">
            <a:extLst>
              <a:ext uri="{FF2B5EF4-FFF2-40B4-BE49-F238E27FC236}">
                <a16:creationId xmlns:a16="http://schemas.microsoft.com/office/drawing/2014/main" id="{563DC896-4988-49C8-B5EB-BAE96622A602}"/>
              </a:ext>
            </a:extLst>
          </p:cNvPr>
          <p:cNvGrpSpPr/>
          <p:nvPr/>
        </p:nvGrpSpPr>
        <p:grpSpPr>
          <a:xfrm>
            <a:off x="8610085" y="4064391"/>
            <a:ext cx="145610" cy="327521"/>
            <a:chOff x="7565604" y="5053690"/>
            <a:chExt cx="185585" cy="417438"/>
          </a:xfrm>
        </p:grpSpPr>
        <p:cxnSp>
          <p:nvCxnSpPr>
            <p:cNvPr id="60" name="Straight Connector 113">
              <a:extLst>
                <a:ext uri="{FF2B5EF4-FFF2-40B4-BE49-F238E27FC236}">
                  <a16:creationId xmlns:a16="http://schemas.microsoft.com/office/drawing/2014/main" id="{12A50665-2E35-486E-810B-83E01E645246}"/>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Oval 114">
              <a:extLst>
                <a:ext uri="{FF2B5EF4-FFF2-40B4-BE49-F238E27FC236}">
                  <a16:creationId xmlns:a16="http://schemas.microsoft.com/office/drawing/2014/main" id="{65E63164-2B13-4961-9743-7A65372C7DA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115">
            <a:extLst>
              <a:ext uri="{FF2B5EF4-FFF2-40B4-BE49-F238E27FC236}">
                <a16:creationId xmlns:a16="http://schemas.microsoft.com/office/drawing/2014/main" id="{F0C7DF4E-5CDA-4B6B-A606-215309E11CA6}"/>
              </a:ext>
            </a:extLst>
          </p:cNvPr>
          <p:cNvGrpSpPr/>
          <p:nvPr/>
        </p:nvGrpSpPr>
        <p:grpSpPr>
          <a:xfrm>
            <a:off x="7706172" y="4084861"/>
            <a:ext cx="145610" cy="327521"/>
            <a:chOff x="7565604" y="5053690"/>
            <a:chExt cx="185585" cy="417438"/>
          </a:xfrm>
        </p:grpSpPr>
        <p:cxnSp>
          <p:nvCxnSpPr>
            <p:cNvPr id="63" name="Straight Connector 116">
              <a:extLst>
                <a:ext uri="{FF2B5EF4-FFF2-40B4-BE49-F238E27FC236}">
                  <a16:creationId xmlns:a16="http://schemas.microsoft.com/office/drawing/2014/main" id="{DC040B91-BEAC-4A86-8918-BA18D30B31BE}"/>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4" name="Oval 117">
              <a:extLst>
                <a:ext uri="{FF2B5EF4-FFF2-40B4-BE49-F238E27FC236}">
                  <a16:creationId xmlns:a16="http://schemas.microsoft.com/office/drawing/2014/main" id="{A2181FEC-0746-431D-91E7-D4110BB8561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5" name="Group 118">
            <a:extLst>
              <a:ext uri="{FF2B5EF4-FFF2-40B4-BE49-F238E27FC236}">
                <a16:creationId xmlns:a16="http://schemas.microsoft.com/office/drawing/2014/main" id="{FFF3F200-8E1F-4174-9ED3-19B087551C99}"/>
              </a:ext>
            </a:extLst>
          </p:cNvPr>
          <p:cNvGrpSpPr/>
          <p:nvPr/>
        </p:nvGrpSpPr>
        <p:grpSpPr>
          <a:xfrm>
            <a:off x="6765983" y="4052342"/>
            <a:ext cx="145610" cy="327521"/>
            <a:chOff x="7565604" y="5053690"/>
            <a:chExt cx="185585" cy="417438"/>
          </a:xfrm>
        </p:grpSpPr>
        <p:cxnSp>
          <p:nvCxnSpPr>
            <p:cNvPr id="66" name="Straight Connector 119">
              <a:extLst>
                <a:ext uri="{FF2B5EF4-FFF2-40B4-BE49-F238E27FC236}">
                  <a16:creationId xmlns:a16="http://schemas.microsoft.com/office/drawing/2014/main" id="{A91B2E3D-BEF9-4BD6-A9D8-9EAD29D3463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7" name="Oval 120">
              <a:extLst>
                <a:ext uri="{FF2B5EF4-FFF2-40B4-BE49-F238E27FC236}">
                  <a16:creationId xmlns:a16="http://schemas.microsoft.com/office/drawing/2014/main" id="{7362DFA7-4AC4-4A3B-9317-0686851904C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Group 121">
            <a:extLst>
              <a:ext uri="{FF2B5EF4-FFF2-40B4-BE49-F238E27FC236}">
                <a16:creationId xmlns:a16="http://schemas.microsoft.com/office/drawing/2014/main" id="{1CDAC7A5-2D44-4512-898C-DD898E4CD7E4}"/>
              </a:ext>
            </a:extLst>
          </p:cNvPr>
          <p:cNvGrpSpPr/>
          <p:nvPr/>
        </p:nvGrpSpPr>
        <p:grpSpPr>
          <a:xfrm>
            <a:off x="5771200" y="4064391"/>
            <a:ext cx="145610" cy="327521"/>
            <a:chOff x="7565604" y="5053690"/>
            <a:chExt cx="185585" cy="417438"/>
          </a:xfrm>
        </p:grpSpPr>
        <p:cxnSp>
          <p:nvCxnSpPr>
            <p:cNvPr id="69" name="Straight Connector 122">
              <a:extLst>
                <a:ext uri="{FF2B5EF4-FFF2-40B4-BE49-F238E27FC236}">
                  <a16:creationId xmlns:a16="http://schemas.microsoft.com/office/drawing/2014/main" id="{84CBE96E-5AEF-49A4-BDA6-B3C7631C77A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0" name="Oval 123">
              <a:extLst>
                <a:ext uri="{FF2B5EF4-FFF2-40B4-BE49-F238E27FC236}">
                  <a16:creationId xmlns:a16="http://schemas.microsoft.com/office/drawing/2014/main" id="{9876C2D2-F6FD-4EDD-BD9A-48071E76693F}"/>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1" name="Group 124">
            <a:extLst>
              <a:ext uri="{FF2B5EF4-FFF2-40B4-BE49-F238E27FC236}">
                <a16:creationId xmlns:a16="http://schemas.microsoft.com/office/drawing/2014/main" id="{4BCF88DA-60C6-40B0-8503-AA008CE3F3F0}"/>
              </a:ext>
            </a:extLst>
          </p:cNvPr>
          <p:cNvGrpSpPr/>
          <p:nvPr/>
        </p:nvGrpSpPr>
        <p:grpSpPr>
          <a:xfrm>
            <a:off x="4866532" y="4064391"/>
            <a:ext cx="145610" cy="327521"/>
            <a:chOff x="7565604" y="5053690"/>
            <a:chExt cx="185585" cy="417438"/>
          </a:xfrm>
        </p:grpSpPr>
        <p:cxnSp>
          <p:nvCxnSpPr>
            <p:cNvPr id="72" name="Straight Connector 125">
              <a:extLst>
                <a:ext uri="{FF2B5EF4-FFF2-40B4-BE49-F238E27FC236}">
                  <a16:creationId xmlns:a16="http://schemas.microsoft.com/office/drawing/2014/main" id="{18F8129E-88BE-4309-B24E-610C571C6E6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Oval 126">
              <a:extLst>
                <a:ext uri="{FF2B5EF4-FFF2-40B4-BE49-F238E27FC236}">
                  <a16:creationId xmlns:a16="http://schemas.microsoft.com/office/drawing/2014/main" id="{60275FC5-4608-4B33-8318-B3B66C3FCB3C}"/>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4" name="Group 128">
            <a:extLst>
              <a:ext uri="{FF2B5EF4-FFF2-40B4-BE49-F238E27FC236}">
                <a16:creationId xmlns:a16="http://schemas.microsoft.com/office/drawing/2014/main" id="{D976BB6D-7665-4986-8F2E-926CB6AED9C6}"/>
              </a:ext>
            </a:extLst>
          </p:cNvPr>
          <p:cNvGrpSpPr/>
          <p:nvPr/>
        </p:nvGrpSpPr>
        <p:grpSpPr>
          <a:xfrm>
            <a:off x="3981059" y="4163781"/>
            <a:ext cx="145610" cy="327521"/>
            <a:chOff x="7565604" y="5053690"/>
            <a:chExt cx="185585" cy="417438"/>
          </a:xfrm>
        </p:grpSpPr>
        <p:cxnSp>
          <p:nvCxnSpPr>
            <p:cNvPr id="75" name="Straight Connector 129">
              <a:extLst>
                <a:ext uri="{FF2B5EF4-FFF2-40B4-BE49-F238E27FC236}">
                  <a16:creationId xmlns:a16="http://schemas.microsoft.com/office/drawing/2014/main" id="{1F3641E2-1B3B-4473-929C-829CB61218DA}"/>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6" name="Oval 130">
              <a:extLst>
                <a:ext uri="{FF2B5EF4-FFF2-40B4-BE49-F238E27FC236}">
                  <a16:creationId xmlns:a16="http://schemas.microsoft.com/office/drawing/2014/main" id="{5466FA0E-1747-46CF-B2C4-76408CB6FB2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77" name="Straight Arrow Connector 135">
            <a:extLst>
              <a:ext uri="{FF2B5EF4-FFF2-40B4-BE49-F238E27FC236}">
                <a16:creationId xmlns:a16="http://schemas.microsoft.com/office/drawing/2014/main" id="{483F96FE-08B6-4A06-94EE-1A90479AD753}"/>
              </a:ext>
            </a:extLst>
          </p:cNvPr>
          <p:cNvCxnSpPr/>
          <p:nvPr/>
        </p:nvCxnSpPr>
        <p:spPr>
          <a:xfrm>
            <a:off x="6673358" y="2611309"/>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13">
            <a:extLst>
              <a:ext uri="{FF2B5EF4-FFF2-40B4-BE49-F238E27FC236}">
                <a16:creationId xmlns:a16="http://schemas.microsoft.com/office/drawing/2014/main" id="{17460ABC-15CB-4299-84BF-847BF29C1999}"/>
              </a:ext>
            </a:extLst>
          </p:cNvPr>
          <p:cNvSpPr/>
          <p:nvPr/>
        </p:nvSpPr>
        <p:spPr>
          <a:xfrm>
            <a:off x="3383832" y="3192695"/>
            <a:ext cx="6624106" cy="59209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graph.microsoft.com</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84359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838200" y="340242"/>
            <a:ext cx="10515600" cy="985321"/>
          </a:xfrm>
        </p:spPr>
        <p:txBody>
          <a:bodyPr/>
          <a:lstStyle/>
          <a:p>
            <a:r>
              <a:rPr lang="en-US"/>
              <a:t>https://graph.microsoft.com</a:t>
            </a:r>
          </a:p>
        </p:txBody>
      </p:sp>
      <p:pic>
        <p:nvPicPr>
          <p:cNvPr id="4" name="Picture 3">
            <a:extLst>
              <a:ext uri="{FF2B5EF4-FFF2-40B4-BE49-F238E27FC236}">
                <a16:creationId xmlns:a16="http://schemas.microsoft.com/office/drawing/2014/main" id="{82082B5E-946A-4013-84E6-DCDCA88BB1B6}"/>
              </a:ext>
            </a:extLst>
          </p:cNvPr>
          <p:cNvPicPr>
            <a:picLocks noChangeAspect="1"/>
          </p:cNvPicPr>
          <p:nvPr/>
        </p:nvPicPr>
        <p:blipFill>
          <a:blip r:embed="rId2"/>
          <a:stretch>
            <a:fillRect/>
          </a:stretch>
        </p:blipFill>
        <p:spPr>
          <a:xfrm>
            <a:off x="8096809" y="0"/>
            <a:ext cx="3446585" cy="6858000"/>
          </a:xfrm>
          <a:prstGeom prst="rect">
            <a:avLst/>
          </a:prstGeom>
        </p:spPr>
      </p:pic>
      <p:sp>
        <p:nvSpPr>
          <p:cNvPr id="3" name="TextBox 2">
            <a:extLst>
              <a:ext uri="{FF2B5EF4-FFF2-40B4-BE49-F238E27FC236}">
                <a16:creationId xmlns:a16="http://schemas.microsoft.com/office/drawing/2014/main" id="{7885DE4A-4433-40EB-B92A-F84F3131B197}"/>
              </a:ext>
            </a:extLst>
          </p:cNvPr>
          <p:cNvSpPr txBox="1"/>
          <p:nvPr/>
        </p:nvSpPr>
        <p:spPr>
          <a:xfrm>
            <a:off x="838200" y="1141170"/>
            <a:ext cx="5413248" cy="3785652"/>
          </a:xfrm>
          <a:prstGeom prst="rect">
            <a:avLst/>
          </a:prstGeom>
          <a:noFill/>
        </p:spPr>
        <p:txBody>
          <a:bodyPr wrap="square" rtlCol="0">
            <a:spAutoFit/>
          </a:bodyPr>
          <a:lstStyle/>
          <a:p>
            <a:r>
              <a:rPr lang="en-US" sz="4800"/>
              <a:t>Applications specify the range of operation they </a:t>
            </a:r>
            <a:r>
              <a:rPr lang="en-US" sz="4800">
                <a:solidFill>
                  <a:srgbClr val="FF0000"/>
                </a:solidFill>
              </a:rPr>
              <a:t>REQUIRE</a:t>
            </a:r>
            <a:r>
              <a:rPr lang="en-US" sz="4800"/>
              <a:t> by requesting a scope </a:t>
            </a:r>
          </a:p>
        </p:txBody>
      </p:sp>
      <p:sp>
        <p:nvSpPr>
          <p:cNvPr id="5" name="TextBox 4">
            <a:extLst>
              <a:ext uri="{FF2B5EF4-FFF2-40B4-BE49-F238E27FC236}">
                <a16:creationId xmlns:a16="http://schemas.microsoft.com/office/drawing/2014/main" id="{774D5484-D878-4B3E-9BDE-D79F6FF51C39}"/>
              </a:ext>
            </a:extLst>
          </p:cNvPr>
          <p:cNvSpPr txBox="1"/>
          <p:nvPr/>
        </p:nvSpPr>
        <p:spPr>
          <a:xfrm>
            <a:off x="285293" y="5442509"/>
            <a:ext cx="7256678" cy="1251112"/>
          </a:xfrm>
          <a:prstGeom prst="rect">
            <a:avLst/>
          </a:prstGeom>
          <a:noFill/>
        </p:spPr>
        <p:txBody>
          <a:bodyPr wrap="square" rtlCol="0">
            <a:spAutoFit/>
          </a:bodyPr>
          <a:lstStyle/>
          <a:p>
            <a:r>
              <a:rPr lang="en-US">
                <a:solidFill>
                  <a:srgbClr val="FF0000"/>
                </a:solidFill>
              </a:rPr>
              <a:t>REQUIRED Only – Never ask for more than the app implements</a:t>
            </a:r>
          </a:p>
          <a:p>
            <a:endParaRPr lang="en-US">
              <a:solidFill>
                <a:srgbClr val="FF0000"/>
              </a:solidFill>
            </a:endParaRPr>
          </a:p>
          <a:p>
            <a:pPr algn="ctr"/>
            <a:r>
              <a:rPr lang="en-US" sz="4000" b="1">
                <a:solidFill>
                  <a:srgbClr val="FF0000"/>
                </a:solidFill>
              </a:rPr>
              <a:t>“Least Privilege” </a:t>
            </a:r>
            <a:endParaRPr lang="en-US" sz="4000" b="1"/>
          </a:p>
        </p:txBody>
      </p:sp>
    </p:spTree>
    <p:extLst>
      <p:ext uri="{BB962C8B-B14F-4D97-AF65-F5344CB8AC3E}">
        <p14:creationId xmlns:p14="http://schemas.microsoft.com/office/powerpoint/2010/main" val="1273576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838200" y="0"/>
            <a:ext cx="10515600" cy="1325563"/>
          </a:xfrm>
        </p:spPr>
        <p:txBody>
          <a:bodyPr/>
          <a:lstStyle/>
          <a:p>
            <a:r>
              <a:rPr lang="en-US"/>
              <a:t>https://graph.microsoft.com</a:t>
            </a:r>
          </a:p>
        </p:txBody>
      </p:sp>
      <p:pic>
        <p:nvPicPr>
          <p:cNvPr id="4" name="Picture 3">
            <a:extLst>
              <a:ext uri="{FF2B5EF4-FFF2-40B4-BE49-F238E27FC236}">
                <a16:creationId xmlns:a16="http://schemas.microsoft.com/office/drawing/2014/main" id="{82082B5E-946A-4013-84E6-DCDCA88BB1B6}"/>
              </a:ext>
            </a:extLst>
          </p:cNvPr>
          <p:cNvPicPr>
            <a:picLocks noChangeAspect="1"/>
          </p:cNvPicPr>
          <p:nvPr/>
        </p:nvPicPr>
        <p:blipFill>
          <a:blip r:embed="rId2"/>
          <a:stretch>
            <a:fillRect/>
          </a:stretch>
        </p:blipFill>
        <p:spPr>
          <a:xfrm>
            <a:off x="8096809" y="0"/>
            <a:ext cx="3446585" cy="6858000"/>
          </a:xfrm>
          <a:prstGeom prst="rect">
            <a:avLst/>
          </a:prstGeom>
        </p:spPr>
      </p:pic>
      <p:sp>
        <p:nvSpPr>
          <p:cNvPr id="3" name="TextBox 2">
            <a:extLst>
              <a:ext uri="{FF2B5EF4-FFF2-40B4-BE49-F238E27FC236}">
                <a16:creationId xmlns:a16="http://schemas.microsoft.com/office/drawing/2014/main" id="{7885DE4A-4433-40EB-B92A-F84F3131B197}"/>
              </a:ext>
            </a:extLst>
          </p:cNvPr>
          <p:cNvSpPr txBox="1"/>
          <p:nvPr/>
        </p:nvSpPr>
        <p:spPr>
          <a:xfrm>
            <a:off x="838200" y="1141170"/>
            <a:ext cx="5413248" cy="3785652"/>
          </a:xfrm>
          <a:prstGeom prst="rect">
            <a:avLst/>
          </a:prstGeom>
          <a:noFill/>
        </p:spPr>
        <p:txBody>
          <a:bodyPr wrap="square" rtlCol="0">
            <a:spAutoFit/>
          </a:bodyPr>
          <a:lstStyle/>
          <a:p>
            <a:r>
              <a:rPr lang="en-US" sz="4800"/>
              <a:t>Applications specify the range of operation they REQUIRE by </a:t>
            </a:r>
            <a:r>
              <a:rPr lang="en-US" sz="4800">
                <a:solidFill>
                  <a:srgbClr val="FF0000"/>
                </a:solidFill>
              </a:rPr>
              <a:t>requesting</a:t>
            </a:r>
            <a:r>
              <a:rPr lang="en-US" sz="4800"/>
              <a:t> a scope </a:t>
            </a:r>
          </a:p>
        </p:txBody>
      </p:sp>
      <p:sp>
        <p:nvSpPr>
          <p:cNvPr id="5" name="TextBox 4">
            <a:extLst>
              <a:ext uri="{FF2B5EF4-FFF2-40B4-BE49-F238E27FC236}">
                <a16:creationId xmlns:a16="http://schemas.microsoft.com/office/drawing/2014/main" id="{774D5484-D878-4B3E-9BDE-D79F6FF51C39}"/>
              </a:ext>
            </a:extLst>
          </p:cNvPr>
          <p:cNvSpPr txBox="1"/>
          <p:nvPr/>
        </p:nvSpPr>
        <p:spPr>
          <a:xfrm>
            <a:off x="285293" y="5178221"/>
            <a:ext cx="7256678" cy="1077218"/>
          </a:xfrm>
          <a:prstGeom prst="rect">
            <a:avLst/>
          </a:prstGeom>
          <a:noFill/>
        </p:spPr>
        <p:txBody>
          <a:bodyPr wrap="square" rtlCol="0">
            <a:spAutoFit/>
          </a:bodyPr>
          <a:lstStyle/>
          <a:p>
            <a:r>
              <a:rPr lang="en-US" sz="3200">
                <a:solidFill>
                  <a:srgbClr val="FF0000"/>
                </a:solidFill>
              </a:rPr>
              <a:t>If it is a REQUEST, the request must be granted or denied </a:t>
            </a:r>
            <a:endParaRPr lang="en-US" sz="3200"/>
          </a:p>
        </p:txBody>
      </p:sp>
    </p:spTree>
    <p:extLst>
      <p:ext uri="{BB962C8B-B14F-4D97-AF65-F5344CB8AC3E}">
        <p14:creationId xmlns:p14="http://schemas.microsoft.com/office/powerpoint/2010/main" val="367784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1323439"/>
          </a:xfrm>
          <a:prstGeom prst="rect">
            <a:avLst/>
          </a:prstGeom>
          <a:noFill/>
        </p:spPr>
        <p:txBody>
          <a:bodyPr wrap="square" rtlCol="0">
            <a:spAutoFit/>
          </a:bodyPr>
          <a:lstStyle/>
          <a:p>
            <a:r>
              <a:rPr lang="en-US" sz="4000"/>
              <a:t>App requests a scope</a:t>
            </a:r>
          </a:p>
          <a:p>
            <a:endParaRPr lang="en-US" sz="4000"/>
          </a:p>
        </p:txBody>
      </p:sp>
      <p:sp>
        <p:nvSpPr>
          <p:cNvPr id="6" name="Rectangle 5">
            <a:extLst>
              <a:ext uri="{FF2B5EF4-FFF2-40B4-BE49-F238E27FC236}">
                <a16:creationId xmlns:a16="http://schemas.microsoft.com/office/drawing/2014/main" id="{392558EB-0390-4245-85FC-ACF311A2F6AD}"/>
              </a:ext>
            </a:extLst>
          </p:cNvPr>
          <p:cNvSpPr/>
          <p:nvPr/>
        </p:nvSpPr>
        <p:spPr>
          <a:xfrm>
            <a:off x="119480" y="1519509"/>
            <a:ext cx="11966127" cy="2062103"/>
          </a:xfrm>
          <a:prstGeom prst="rect">
            <a:avLst/>
          </a:prstGeom>
        </p:spPr>
        <p:txBody>
          <a:bodyPr wrap="square">
            <a:spAutoFit/>
          </a:bodyPr>
          <a:lstStyle/>
          <a:p>
            <a:r>
              <a:rPr lang="en-US" sz="2000"/>
              <a:t> </a:t>
            </a:r>
            <a:r>
              <a:rPr lang="en-US" sz="3200" err="1"/>
              <a:t>myMSALObj.acquireTokenSilent</a:t>
            </a:r>
            <a:r>
              <a:rPr lang="en-US" sz="3200"/>
              <a:t>(</a:t>
            </a:r>
            <a:r>
              <a:rPr lang="en-US" sz="3200" b="1">
                <a:solidFill>
                  <a:srgbClr val="FF0000"/>
                </a:solidFill>
              </a:rPr>
              <a:t>“</a:t>
            </a:r>
            <a:r>
              <a:rPr lang="en-US" sz="3200" b="1" err="1">
                <a:solidFill>
                  <a:srgbClr val="FF0000"/>
                </a:solidFill>
              </a:rPr>
              <a:t>User.Read</a:t>
            </a:r>
            <a:r>
              <a:rPr lang="en-US" sz="3200" b="1">
                <a:solidFill>
                  <a:srgbClr val="FF0000"/>
                </a:solidFill>
              </a:rPr>
              <a:t>”</a:t>
            </a:r>
            <a:r>
              <a:rPr lang="en-US" sz="3200"/>
              <a:t>)</a:t>
            </a:r>
          </a:p>
          <a:p>
            <a:endParaRPr lang="en-US" sz="3200"/>
          </a:p>
          <a:p>
            <a:r>
              <a:rPr lang="en-US" sz="3200"/>
              <a:t>if (</a:t>
            </a:r>
            <a:r>
              <a:rPr lang="en-US" sz="3200" err="1"/>
              <a:t>requiresInteraction</a:t>
            </a:r>
            <a:r>
              <a:rPr lang="en-US" sz="3200"/>
              <a:t>(</a:t>
            </a:r>
            <a:r>
              <a:rPr lang="en-US" sz="3200" err="1"/>
              <a:t>error.errorCode</a:t>
            </a:r>
            <a:r>
              <a:rPr lang="en-US" sz="3200"/>
              <a:t>)) {</a:t>
            </a:r>
          </a:p>
          <a:p>
            <a:r>
              <a:rPr lang="en-US" sz="3200"/>
              <a:t>                    </a:t>
            </a:r>
            <a:r>
              <a:rPr lang="en-US" sz="3200" err="1"/>
              <a:t>myMSALObj.acquireTokenPopup</a:t>
            </a:r>
            <a:r>
              <a:rPr lang="en-US" sz="3200"/>
              <a:t> (</a:t>
            </a:r>
            <a:r>
              <a:rPr lang="en-US" sz="3200" b="1">
                <a:solidFill>
                  <a:srgbClr val="FF0000"/>
                </a:solidFill>
              </a:rPr>
              <a:t>“</a:t>
            </a:r>
            <a:r>
              <a:rPr lang="en-US" sz="3200" b="1" err="1">
                <a:solidFill>
                  <a:srgbClr val="FF0000"/>
                </a:solidFill>
              </a:rPr>
              <a:t>User.Read</a:t>
            </a:r>
            <a:r>
              <a:rPr lang="en-US" sz="3200" b="1">
                <a:solidFill>
                  <a:srgbClr val="FF0000"/>
                </a:solidFill>
              </a:rPr>
              <a:t>”</a:t>
            </a:r>
            <a:r>
              <a:rPr lang="en-US" sz="3200"/>
              <a:t>)</a:t>
            </a:r>
          </a:p>
        </p:txBody>
      </p:sp>
    </p:spTree>
    <p:extLst>
      <p:ext uri="{BB962C8B-B14F-4D97-AF65-F5344CB8AC3E}">
        <p14:creationId xmlns:p14="http://schemas.microsoft.com/office/powerpoint/2010/main" val="1088822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2908</Words>
  <Application>Microsoft Office PowerPoint</Application>
  <PresentationFormat>Widescreen</PresentationFormat>
  <Paragraphs>398</Paragraphs>
  <Slides>40</Slides>
  <Notes>15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Consolas</vt:lpstr>
      <vt:lpstr>Segoe UI</vt:lpstr>
      <vt:lpstr>Segoe UI Light</vt:lpstr>
      <vt:lpstr>Segoe UI Semibold</vt:lpstr>
      <vt:lpstr>Segoe UI Semilight</vt:lpstr>
      <vt:lpstr>Wingdings</vt:lpstr>
      <vt:lpstr>1_5-50203_Microsoft_Ignite_Template</vt:lpstr>
      <vt:lpstr>PowerPoint Presentation</vt:lpstr>
      <vt:lpstr>Permissions and Consent  We will start at 4 minutes after the hour</vt:lpstr>
      <vt:lpstr>Before we get started</vt:lpstr>
      <vt:lpstr>Authorization</vt:lpstr>
      <vt:lpstr>APIs often have many operations</vt:lpstr>
      <vt:lpstr>https://graph.microsoft.com</vt:lpstr>
      <vt:lpstr>https://graph.microsoft.com</vt:lpstr>
      <vt:lpstr>https://graph.microsoft.com</vt:lpstr>
      <vt:lpstr>PowerPoint Presentation</vt:lpstr>
      <vt:lpstr>PowerPoint Presentation</vt:lpstr>
      <vt:lpstr>PowerPoint Presentation</vt:lpstr>
      <vt:lpstr>How does Microsoft use Permissions?</vt:lpstr>
      <vt:lpstr>Microsoft Graph Permission Names</vt:lpstr>
      <vt:lpstr>Microsoft Graph User Permissions (Examples)</vt:lpstr>
      <vt:lpstr>More User Permissions…</vt:lpstr>
      <vt:lpstr>Admin Consent Required?</vt:lpstr>
      <vt:lpstr>PowerPoint Presentation</vt:lpstr>
      <vt:lpstr>PowerPoint Presentation</vt:lpstr>
      <vt:lpstr>PowerPoint Presentation</vt:lpstr>
      <vt:lpstr>PowerPoint Presentation</vt:lpstr>
      <vt:lpstr>When to ask for permission</vt:lpstr>
      <vt:lpstr>PowerPoint Presentation</vt:lpstr>
      <vt:lpstr>PowerPoint Presentation</vt:lpstr>
      <vt:lpstr>PowerPoint Presentation</vt:lpstr>
      <vt:lpstr>What about when there is no user?</vt:lpstr>
      <vt:lpstr>Application Permissions</vt:lpstr>
      <vt:lpstr>Limit App Permissions</vt:lpstr>
      <vt:lpstr>Is this going to be on the test?</vt:lpstr>
      <vt:lpstr>Example: Cactus API</vt:lpstr>
      <vt:lpstr>Example: Cactus Catalog A client of Cactus API </vt:lpstr>
      <vt:lpstr>Example: Cactus Catalog A client of Cactus API </vt:lpstr>
      <vt:lpstr>Example: Cactus Catalog A client of Cactus API </vt:lpstr>
      <vt:lpstr>Example: Cactus Catalog A client of Cactus API </vt:lpstr>
      <vt:lpstr>Example: Cactus Catalog A client of Cactus API </vt:lpstr>
      <vt:lpstr>Permission and Consent Framework</vt:lpstr>
      <vt:lpstr>Best Practices</vt:lpstr>
      <vt:lpstr>Permission and Consent Framework</vt:lpstr>
      <vt:lpstr>Let’s get back to code</vt:lpstr>
      <vt:lpstr>PowerPoint Presentation</vt:lpstr>
      <vt:lpstr>Microsoft Graph permissions names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2022-02-25T06:07:53Z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2022-02-25T06:07:51Z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9671c1a6-57b7-474b-8a35-9694214406e0</vt:lpwstr>
  </property>
  <property fmtid="{D5CDD505-2E9C-101B-9397-08002B2CF9AE}" pid="8" name="MSIP_Label_f42aa342-8706-4288-bd11-ebb85995028c_ContentBits">
    <vt:lpwstr>0</vt:lpwstr>
  </property>
</Properties>
</file>